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Roboto Slab" panose="020B0604020202020204" charset="0"/>
      <p:regular r:id="rId31"/>
      <p:bold r:id="rId32"/>
    </p:embeddedFont>
    <p:embeddedFont>
      <p:font typeface="Roboto" panose="020B0604020202020204" charset="0"/>
      <p:regular r:id="rId33"/>
      <p:bold r:id="rId34"/>
      <p:italic r:id="rId35"/>
      <p:boldItalic r:id="rId36"/>
    </p:embeddedFont>
    <p:embeddedFont>
      <p:font typeface="Century Schoolbook" panose="02040604050505020304" pitchFamily="18"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iHRtCDjzpoSethGWOO1RT4GB0I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F2BFAD-9D42-458E-ABB6-9FDB20F72E97}">
  <a:tblStyle styleId="{E9F2BFAD-9D42-458E-ABB6-9FDB20F72E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C5C3DF3-D9AD-4128-BED2-5B27D5542E93}" styleName="Table_1">
    <a:wholeTbl>
      <a:tcTxStyle b="off" i="off">
        <a:font>
          <a:latin typeface="Century Schoolbook"/>
          <a:ea typeface="Century Schoolbook"/>
          <a:cs typeface="Century Schoolbook"/>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3FB41A50-5656-488C-81BD-03090B4AAF45}"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5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1pPr>
            <a:lvl2pPr marL="914400" marR="0" lvl="1"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2pPr>
            <a:lvl3pPr marL="1371600" marR="0" lvl="2"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3pPr>
            <a:lvl4pPr marL="1828800" marR="0" lvl="3"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4pPr>
            <a:lvl5pPr marL="2286000" marR="0" lvl="4"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5pPr>
            <a:lvl6pPr marL="2743200" marR="0" lvl="5"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6pPr>
            <a:lvl7pPr marL="3200400" marR="0" lvl="6"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7pPr>
            <a:lvl8pPr marL="3657600" marR="0" lvl="7"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8pPr>
            <a:lvl9pPr marL="4114800" marR="0" lvl="8"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entury Schoolbook"/>
                <a:ea typeface="Century Schoolbook"/>
                <a:cs typeface="Century Schoolbook"/>
                <a:sym typeface="Century Schoolbook"/>
              </a:rPr>
              <a:t>‹#›</a:t>
            </a:fld>
            <a:endParaRPr sz="1200" b="0" i="0" u="none" strike="noStrike" cap="none">
              <a:solidFill>
                <a:schemeClr val="dk1"/>
              </a:solidFill>
              <a:latin typeface="Century Schoolbook"/>
              <a:ea typeface="Century Schoolbook"/>
              <a:cs typeface="Century Schoolbook"/>
              <a:sym typeface="Century Schoolbook"/>
            </a:endParaRPr>
          </a:p>
        </p:txBody>
      </p:sp>
    </p:spTree>
    <p:extLst>
      <p:ext uri="{BB962C8B-B14F-4D97-AF65-F5344CB8AC3E}">
        <p14:creationId xmlns:p14="http://schemas.microsoft.com/office/powerpoint/2010/main" val="20706269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a:t>
            </a:fld>
            <a:endParaRPr/>
          </a:p>
        </p:txBody>
      </p:sp>
    </p:spTree>
    <p:extLst>
      <p:ext uri="{BB962C8B-B14F-4D97-AF65-F5344CB8AC3E}">
        <p14:creationId xmlns:p14="http://schemas.microsoft.com/office/powerpoint/2010/main" val="1167536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10</a:t>
            </a:fld>
            <a:endParaRPr/>
          </a:p>
        </p:txBody>
      </p:sp>
    </p:spTree>
    <p:extLst>
      <p:ext uri="{BB962C8B-B14F-4D97-AF65-F5344CB8AC3E}">
        <p14:creationId xmlns:p14="http://schemas.microsoft.com/office/powerpoint/2010/main" val="1030748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0e33f81a12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30e33f81a1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0798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12</a:t>
            </a:fld>
            <a:endParaRPr/>
          </a:p>
        </p:txBody>
      </p:sp>
    </p:spTree>
    <p:extLst>
      <p:ext uri="{BB962C8B-B14F-4D97-AF65-F5344CB8AC3E}">
        <p14:creationId xmlns:p14="http://schemas.microsoft.com/office/powerpoint/2010/main" val="300361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11c920344e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311c920344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112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11c920344e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311c920344e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510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15</a:t>
            </a:fld>
            <a:endParaRPr/>
          </a:p>
        </p:txBody>
      </p:sp>
    </p:spTree>
    <p:extLst>
      <p:ext uri="{BB962C8B-B14F-4D97-AF65-F5344CB8AC3E}">
        <p14:creationId xmlns:p14="http://schemas.microsoft.com/office/powerpoint/2010/main" val="2619551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4160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2ce636ec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302ce636ec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8393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ccbdeb54d5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2ccbdeb54d5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6811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1029d39a1b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31029d39a1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227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a:t>
            </a:fld>
            <a:endParaRPr/>
          </a:p>
        </p:txBody>
      </p:sp>
    </p:spTree>
    <p:extLst>
      <p:ext uri="{BB962C8B-B14F-4D97-AF65-F5344CB8AC3E}">
        <p14:creationId xmlns:p14="http://schemas.microsoft.com/office/powerpoint/2010/main" val="2283642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13b843af24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313b843af2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8845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1029d39a1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31029d39a1b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31029d39a1b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21</a:t>
            </a:fld>
            <a:endParaRPr/>
          </a:p>
        </p:txBody>
      </p:sp>
    </p:spTree>
    <p:extLst>
      <p:ext uri="{BB962C8B-B14F-4D97-AF65-F5344CB8AC3E}">
        <p14:creationId xmlns:p14="http://schemas.microsoft.com/office/powerpoint/2010/main" val="3877386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13976b5599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13976b5599_0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313976b5599_0_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22</a:t>
            </a:fld>
            <a:endParaRPr/>
          </a:p>
        </p:txBody>
      </p:sp>
    </p:spTree>
    <p:extLst>
      <p:ext uri="{BB962C8B-B14F-4D97-AF65-F5344CB8AC3E}">
        <p14:creationId xmlns:p14="http://schemas.microsoft.com/office/powerpoint/2010/main" val="967292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1029d39a1b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1029d39a1b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31029d39a1b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23</a:t>
            </a:fld>
            <a:endParaRPr/>
          </a:p>
        </p:txBody>
      </p:sp>
    </p:spTree>
    <p:extLst>
      <p:ext uri="{BB962C8B-B14F-4D97-AF65-F5344CB8AC3E}">
        <p14:creationId xmlns:p14="http://schemas.microsoft.com/office/powerpoint/2010/main" val="55760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139b3fded6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139b3fded6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3139b3fded6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24</a:t>
            </a:fld>
            <a:endParaRPr/>
          </a:p>
        </p:txBody>
      </p:sp>
    </p:spTree>
    <p:extLst>
      <p:ext uri="{BB962C8B-B14F-4D97-AF65-F5344CB8AC3E}">
        <p14:creationId xmlns:p14="http://schemas.microsoft.com/office/powerpoint/2010/main" val="1074581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13b843af2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13b843af24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313b843af24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25</a:t>
            </a:fld>
            <a:endParaRPr/>
          </a:p>
        </p:txBody>
      </p:sp>
    </p:spTree>
    <p:extLst>
      <p:ext uri="{BB962C8B-B14F-4D97-AF65-F5344CB8AC3E}">
        <p14:creationId xmlns:p14="http://schemas.microsoft.com/office/powerpoint/2010/main" val="1216521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126d56f45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3126d56f4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6399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131b93604f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31b93604f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6823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13b843af2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313b843af24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313b843af24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28</a:t>
            </a:fld>
            <a:endParaRPr/>
          </a:p>
        </p:txBody>
      </p:sp>
    </p:spTree>
    <p:extLst>
      <p:ext uri="{BB962C8B-B14F-4D97-AF65-F5344CB8AC3E}">
        <p14:creationId xmlns:p14="http://schemas.microsoft.com/office/powerpoint/2010/main" val="189182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a:t>
            </a:fld>
            <a:endParaRPr/>
          </a:p>
        </p:txBody>
      </p:sp>
    </p:spTree>
    <p:extLst>
      <p:ext uri="{BB962C8B-B14F-4D97-AF65-F5344CB8AC3E}">
        <p14:creationId xmlns:p14="http://schemas.microsoft.com/office/powerpoint/2010/main" val="1714876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a:t>
            </a:fld>
            <a:endParaRPr/>
          </a:p>
        </p:txBody>
      </p:sp>
    </p:spTree>
    <p:extLst>
      <p:ext uri="{BB962C8B-B14F-4D97-AF65-F5344CB8AC3E}">
        <p14:creationId xmlns:p14="http://schemas.microsoft.com/office/powerpoint/2010/main" val="82499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5</a:t>
            </a:fld>
            <a:endParaRPr/>
          </a:p>
        </p:txBody>
      </p:sp>
    </p:spTree>
    <p:extLst>
      <p:ext uri="{BB962C8B-B14F-4D97-AF65-F5344CB8AC3E}">
        <p14:creationId xmlns:p14="http://schemas.microsoft.com/office/powerpoint/2010/main" val="2932005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6</a:t>
            </a:fld>
            <a:endParaRPr/>
          </a:p>
        </p:txBody>
      </p:sp>
    </p:spTree>
    <p:extLst>
      <p:ext uri="{BB962C8B-B14F-4D97-AF65-F5344CB8AC3E}">
        <p14:creationId xmlns:p14="http://schemas.microsoft.com/office/powerpoint/2010/main" val="141612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139b3fded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3139b3fded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3139b3fded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7</a:t>
            </a:fld>
            <a:endParaRPr/>
          </a:p>
        </p:txBody>
      </p:sp>
    </p:spTree>
    <p:extLst>
      <p:ext uri="{BB962C8B-B14F-4D97-AF65-F5344CB8AC3E}">
        <p14:creationId xmlns:p14="http://schemas.microsoft.com/office/powerpoint/2010/main" val="3523152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8</a:t>
            </a:fld>
            <a:endParaRPr/>
          </a:p>
        </p:txBody>
      </p:sp>
    </p:spTree>
    <p:extLst>
      <p:ext uri="{BB962C8B-B14F-4D97-AF65-F5344CB8AC3E}">
        <p14:creationId xmlns:p14="http://schemas.microsoft.com/office/powerpoint/2010/main" val="423949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13c1d1d06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313c1d1d06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313c1d1d06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9</a:t>
            </a:fld>
            <a:endParaRPr/>
          </a:p>
        </p:txBody>
      </p:sp>
    </p:spTree>
    <p:extLst>
      <p:ext uri="{BB962C8B-B14F-4D97-AF65-F5344CB8AC3E}">
        <p14:creationId xmlns:p14="http://schemas.microsoft.com/office/powerpoint/2010/main" val="3342934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313976b5599_0_4"/>
          <p:cNvSpPr/>
          <p:nvPr/>
        </p:nvSpPr>
        <p:spPr>
          <a:xfrm>
            <a:off x="2033067" y="896808"/>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5" name="Google Shape;15;g313976b5599_0_4"/>
          <p:cNvSpPr/>
          <p:nvPr/>
        </p:nvSpPr>
        <p:spPr>
          <a:xfrm rot="10800000">
            <a:off x="8716786" y="4457271"/>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6" name="Google Shape;16;g313976b5599_0_4"/>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7" name="Google Shape;17;g313976b5599_0_4"/>
          <p:cNvSpPr txBox="1">
            <a:spLocks noGrp="1"/>
          </p:cNvSpPr>
          <p:nvPr>
            <p:ph type="ctrTitle"/>
          </p:nvPr>
        </p:nvSpPr>
        <p:spPr>
          <a:xfrm>
            <a:off x="2240402" y="1585234"/>
            <a:ext cx="7711200" cy="1943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18" name="Google Shape;18;g313976b5599_0_4"/>
          <p:cNvSpPr txBox="1">
            <a:spLocks noGrp="1"/>
          </p:cNvSpPr>
          <p:nvPr>
            <p:ph type="subTitle" idx="1"/>
          </p:nvPr>
        </p:nvSpPr>
        <p:spPr>
          <a:xfrm>
            <a:off x="2240402" y="4065933"/>
            <a:ext cx="7711200" cy="1212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a:endParaRPr/>
          </a:p>
        </p:txBody>
      </p:sp>
      <p:sp>
        <p:nvSpPr>
          <p:cNvPr id="19" name="Google Shape;19;g313976b5599_0_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63"/>
        <p:cNvGrpSpPr/>
        <p:nvPr/>
      </p:nvGrpSpPr>
      <p:grpSpPr>
        <a:xfrm>
          <a:off x="0" y="0"/>
          <a:ext cx="0" cy="0"/>
          <a:chOff x="0" y="0"/>
          <a:chExt cx="0" cy="0"/>
        </a:xfrm>
      </p:grpSpPr>
      <p:sp>
        <p:nvSpPr>
          <p:cNvPr id="64" name="Google Shape;64;g313976b5599_0_54"/>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65" name="Google Shape;65;g313976b5599_0_5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600"/>
              </a:spcBef>
              <a:spcAft>
                <a:spcPts val="0"/>
              </a:spcAft>
              <a:buSzPts val="1800"/>
              <a:buChar char="○"/>
              <a:defRPr/>
            </a:lvl2pPr>
            <a:lvl3pPr marL="1371600" lvl="2" indent="-342900" algn="l">
              <a:lnSpc>
                <a:spcPct val="90000"/>
              </a:lnSpc>
              <a:spcBef>
                <a:spcPts val="1600"/>
              </a:spcBef>
              <a:spcAft>
                <a:spcPts val="0"/>
              </a:spcAft>
              <a:buSzPts val="1800"/>
              <a:buChar char="■"/>
              <a:defRPr/>
            </a:lvl3pPr>
            <a:lvl4pPr marL="1828800" lvl="3" indent="-342900" algn="l">
              <a:lnSpc>
                <a:spcPct val="90000"/>
              </a:lnSpc>
              <a:spcBef>
                <a:spcPts val="1600"/>
              </a:spcBef>
              <a:spcAft>
                <a:spcPts val="0"/>
              </a:spcAft>
              <a:buSzPts val="1800"/>
              <a:buChar char="●"/>
              <a:defRPr/>
            </a:lvl4pPr>
            <a:lvl5pPr marL="2286000" lvl="4" indent="-342900" algn="l">
              <a:lnSpc>
                <a:spcPct val="90000"/>
              </a:lnSpc>
              <a:spcBef>
                <a:spcPts val="1600"/>
              </a:spcBef>
              <a:spcAft>
                <a:spcPts val="0"/>
              </a:spcAft>
              <a:buSzPts val="1800"/>
              <a:buChar char="○"/>
              <a:defRPr/>
            </a:lvl5pPr>
            <a:lvl6pPr marL="2743200" lvl="5" indent="-342900" algn="l">
              <a:lnSpc>
                <a:spcPct val="90000"/>
              </a:lnSpc>
              <a:spcBef>
                <a:spcPts val="1600"/>
              </a:spcBef>
              <a:spcAft>
                <a:spcPts val="0"/>
              </a:spcAft>
              <a:buSzPts val="1800"/>
              <a:buChar char="■"/>
              <a:defRPr/>
            </a:lvl6pPr>
            <a:lvl7pPr marL="3200400" lvl="6" indent="-342900" algn="l">
              <a:lnSpc>
                <a:spcPct val="90000"/>
              </a:lnSpc>
              <a:spcBef>
                <a:spcPts val="1600"/>
              </a:spcBef>
              <a:spcAft>
                <a:spcPts val="0"/>
              </a:spcAft>
              <a:buSzPts val="1800"/>
              <a:buChar char="●"/>
              <a:defRPr/>
            </a:lvl7pPr>
            <a:lvl8pPr marL="3657600" lvl="7" indent="-342900" algn="l">
              <a:lnSpc>
                <a:spcPct val="90000"/>
              </a:lnSpc>
              <a:spcBef>
                <a:spcPts val="1600"/>
              </a:spcBef>
              <a:spcAft>
                <a:spcPts val="0"/>
              </a:spcAft>
              <a:buSzPts val="1800"/>
              <a:buChar char="○"/>
              <a:defRPr/>
            </a:lvl8pPr>
            <a:lvl9pPr marL="4114800" lvl="8" indent="-342900" algn="l">
              <a:lnSpc>
                <a:spcPct val="90000"/>
              </a:lnSpc>
              <a:spcBef>
                <a:spcPts val="1600"/>
              </a:spcBef>
              <a:spcAft>
                <a:spcPts val="1600"/>
              </a:spcAft>
              <a:buSzPts val="1800"/>
              <a:buChar char="■"/>
              <a:defRPr/>
            </a:lvl9pPr>
          </a:lstStyle>
          <a:p>
            <a:endParaRPr/>
          </a:p>
        </p:txBody>
      </p:sp>
      <p:sp>
        <p:nvSpPr>
          <p:cNvPr id="66" name="Google Shape;66;g313976b5599_0_54"/>
          <p:cNvSpPr txBox="1">
            <a:spLocks noGrp="1"/>
          </p:cNvSpPr>
          <p:nvPr>
            <p:ph type="ftr" idx="11"/>
          </p:nvPr>
        </p:nvSpPr>
        <p:spPr>
          <a:xfrm>
            <a:off x="381000" y="6549715"/>
            <a:ext cx="8442300" cy="229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g313976b5599_0_54"/>
          <p:cNvSpPr txBox="1">
            <a:spLocks noGrp="1"/>
          </p:cNvSpPr>
          <p:nvPr>
            <p:ph type="dt" idx="10"/>
          </p:nvPr>
        </p:nvSpPr>
        <p:spPr>
          <a:xfrm>
            <a:off x="9685939" y="6549715"/>
            <a:ext cx="1668000" cy="2292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g313976b5599_0_54"/>
          <p:cNvSpPr txBox="1">
            <a:spLocks noGrp="1"/>
          </p:cNvSpPr>
          <p:nvPr>
            <p:ph type="sldNum" idx="12"/>
          </p:nvPr>
        </p:nvSpPr>
        <p:spPr>
          <a:xfrm>
            <a:off x="11353799" y="6549715"/>
            <a:ext cx="446400" cy="229200"/>
          </a:xfrm>
          <a:prstGeom prst="rect">
            <a:avLst/>
          </a:prstGeom>
          <a:noFill/>
          <a:ln>
            <a:noFill/>
          </a:ln>
        </p:spPr>
        <p:txBody>
          <a:bodyPr spcFirstLastPara="1" wrap="square" lIns="91425" tIns="45700" rIns="91425" bIns="45700" anchor="ctr" anchorCtr="0">
            <a:normAutofit fontScale="85000" lnSpcReduction="20000"/>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pic>
        <p:nvPicPr>
          <p:cNvPr id="69" name="Google Shape;69;g313976b5599_0_54"/>
          <p:cNvPicPr preferRelativeResize="0"/>
          <p:nvPr/>
        </p:nvPicPr>
        <p:blipFill rotWithShape="1">
          <a:blip r:embed="rId2">
            <a:alphaModFix/>
          </a:blip>
          <a:srcRect/>
          <a:stretch/>
        </p:blipFill>
        <p:spPr>
          <a:xfrm>
            <a:off x="0" y="0"/>
            <a:ext cx="838200" cy="838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Κεφαλίδα ενότητας">
  <p:cSld name="Κεφαλίδα ενότητας">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g313976b5599_0_61"/>
          <p:cNvSpPr/>
          <p:nvPr/>
        </p:nvSpPr>
        <p:spPr>
          <a:xfrm>
            <a:off x="0" y="3276600"/>
            <a:ext cx="12192000" cy="2763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72" name="Google Shape;72;g313976b5599_0_61"/>
          <p:cNvSpPr txBox="1">
            <a:spLocks noGrp="1"/>
          </p:cNvSpPr>
          <p:nvPr>
            <p:ph type="title"/>
          </p:nvPr>
        </p:nvSpPr>
        <p:spPr>
          <a:xfrm>
            <a:off x="841248" y="3429000"/>
            <a:ext cx="9601200" cy="1838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700"/>
              <a:buFont typeface="Century Schoolbook"/>
              <a:buNone/>
              <a:defRPr sz="4700">
                <a:solidFill>
                  <a:schemeClr val="dk1"/>
                </a:solidFill>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3" name="Google Shape;73;g313976b5599_0_61"/>
          <p:cNvSpPr txBox="1">
            <a:spLocks noGrp="1"/>
          </p:cNvSpPr>
          <p:nvPr>
            <p:ph type="body" idx="1"/>
          </p:nvPr>
        </p:nvSpPr>
        <p:spPr>
          <a:xfrm>
            <a:off x="841248" y="5340096"/>
            <a:ext cx="9601200" cy="475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2400"/>
              <a:buNone/>
              <a:defRPr sz="2400">
                <a:solidFill>
                  <a:schemeClr val="dk1"/>
                </a:solidFill>
              </a:defRPr>
            </a:lvl1pPr>
            <a:lvl2pPr marL="914400" lvl="1" indent="-228600" algn="l">
              <a:lnSpc>
                <a:spcPct val="90000"/>
              </a:lnSpc>
              <a:spcBef>
                <a:spcPts val="1600"/>
              </a:spcBef>
              <a:spcAft>
                <a:spcPts val="0"/>
              </a:spcAft>
              <a:buSzPts val="2000"/>
              <a:buNone/>
              <a:defRPr sz="2000"/>
            </a:lvl2pPr>
            <a:lvl3pPr marL="1371600" lvl="2" indent="-228600" algn="l">
              <a:lnSpc>
                <a:spcPct val="90000"/>
              </a:lnSpc>
              <a:spcBef>
                <a:spcPts val="1600"/>
              </a:spcBef>
              <a:spcAft>
                <a:spcPts val="0"/>
              </a:spcAft>
              <a:buSzPts val="1800"/>
              <a:buNone/>
              <a:defRPr sz="1800"/>
            </a:lvl3pPr>
            <a:lvl4pPr marL="1828800" lvl="3" indent="-228600" algn="l">
              <a:lnSpc>
                <a:spcPct val="90000"/>
              </a:lnSpc>
              <a:spcBef>
                <a:spcPts val="1600"/>
              </a:spcBef>
              <a:spcAft>
                <a:spcPts val="0"/>
              </a:spcAft>
              <a:buSzPts val="1600"/>
              <a:buNone/>
              <a:defRPr sz="1600"/>
            </a:lvl4pPr>
            <a:lvl5pPr marL="2286000" lvl="4" indent="-228600" algn="l">
              <a:lnSpc>
                <a:spcPct val="90000"/>
              </a:lnSpc>
              <a:spcBef>
                <a:spcPts val="1600"/>
              </a:spcBef>
              <a:spcAft>
                <a:spcPts val="0"/>
              </a:spcAft>
              <a:buSzPts val="1600"/>
              <a:buNone/>
              <a:defRPr sz="1600"/>
            </a:lvl5pPr>
            <a:lvl6pPr marL="2743200" lvl="5" indent="-228600" algn="l">
              <a:lnSpc>
                <a:spcPct val="90000"/>
              </a:lnSpc>
              <a:spcBef>
                <a:spcPts val="1600"/>
              </a:spcBef>
              <a:spcAft>
                <a:spcPts val="0"/>
              </a:spcAft>
              <a:buSzPts val="1600"/>
              <a:buNone/>
              <a:defRPr sz="1600"/>
            </a:lvl6pPr>
            <a:lvl7pPr marL="3200400" lvl="6" indent="-228600" algn="l">
              <a:lnSpc>
                <a:spcPct val="90000"/>
              </a:lnSpc>
              <a:spcBef>
                <a:spcPts val="1600"/>
              </a:spcBef>
              <a:spcAft>
                <a:spcPts val="0"/>
              </a:spcAft>
              <a:buSzPts val="1600"/>
              <a:buNone/>
              <a:defRPr sz="1600"/>
            </a:lvl7pPr>
            <a:lvl8pPr marL="3657600" lvl="7" indent="-228600" algn="l">
              <a:lnSpc>
                <a:spcPct val="90000"/>
              </a:lnSpc>
              <a:spcBef>
                <a:spcPts val="1600"/>
              </a:spcBef>
              <a:spcAft>
                <a:spcPts val="0"/>
              </a:spcAft>
              <a:buSzPts val="1600"/>
              <a:buNone/>
              <a:defRPr sz="1600"/>
            </a:lvl8pPr>
            <a:lvl9pPr marL="4114800" lvl="8" indent="-228600" algn="l">
              <a:lnSpc>
                <a:spcPct val="90000"/>
              </a:lnSpc>
              <a:spcBef>
                <a:spcPts val="1600"/>
              </a:spcBef>
              <a:spcAft>
                <a:spcPts val="160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cxnSp>
        <p:nvCxnSpPr>
          <p:cNvPr id="21" name="Google Shape;21;g313976b5599_0_11"/>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g313976b5599_0_11"/>
          <p:cNvSpPr txBox="1">
            <a:spLocks noGrp="1"/>
          </p:cNvSpPr>
          <p:nvPr>
            <p:ph type="title"/>
          </p:nvPr>
        </p:nvSpPr>
        <p:spPr>
          <a:xfrm>
            <a:off x="641000" y="2353267"/>
            <a:ext cx="10962900" cy="1209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23" name="Google Shape;23;g313976b5599_0_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cxnSp>
        <p:nvCxnSpPr>
          <p:cNvPr id="25" name="Google Shape;25;g313976b5599_0_15"/>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26" name="Google Shape;26;g313976b5599_0_15"/>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7" name="Google Shape;27;g313976b5599_0_15"/>
          <p:cNvSpPr txBox="1">
            <a:spLocks noGrp="1"/>
          </p:cNvSpPr>
          <p:nvPr>
            <p:ph type="body" idx="1"/>
          </p:nvPr>
        </p:nvSpPr>
        <p:spPr>
          <a:xfrm>
            <a:off x="517200" y="1986432"/>
            <a:ext cx="11157600" cy="410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8" name="Google Shape;28;g313976b5599_0_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cxnSp>
        <p:nvCxnSpPr>
          <p:cNvPr id="30" name="Google Shape;30;g313976b5599_0_20"/>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31" name="Google Shape;31;g313976b5599_0_20"/>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2" name="Google Shape;32;g313976b5599_0_20"/>
          <p:cNvSpPr txBox="1">
            <a:spLocks noGrp="1"/>
          </p:cNvSpPr>
          <p:nvPr>
            <p:ph type="body" idx="1"/>
          </p:nvPr>
        </p:nvSpPr>
        <p:spPr>
          <a:xfrm>
            <a:off x="517200" y="1986433"/>
            <a:ext cx="5333100" cy="410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3" name="Google Shape;33;g313976b5599_0_20"/>
          <p:cNvSpPr txBox="1">
            <a:spLocks noGrp="1"/>
          </p:cNvSpPr>
          <p:nvPr>
            <p:ph type="body" idx="2"/>
          </p:nvPr>
        </p:nvSpPr>
        <p:spPr>
          <a:xfrm>
            <a:off x="6341600" y="1986433"/>
            <a:ext cx="5333100" cy="410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4" name="Google Shape;34;g313976b5599_0_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cxnSp>
        <p:nvCxnSpPr>
          <p:cNvPr id="39" name="Google Shape;39;g313976b5599_0_29"/>
          <p:cNvCxnSpPr/>
          <p:nvPr/>
        </p:nvCxnSpPr>
        <p:spPr>
          <a:xfrm>
            <a:off x="652291" y="1883036"/>
            <a:ext cx="441900" cy="0"/>
          </a:xfrm>
          <a:prstGeom prst="straightConnector1">
            <a:avLst/>
          </a:prstGeom>
          <a:noFill/>
          <a:ln w="38100" cap="flat" cmpd="sng">
            <a:solidFill>
              <a:schemeClr val="accent4"/>
            </a:solidFill>
            <a:prstDash val="solid"/>
            <a:round/>
            <a:headEnd type="none" w="sm" len="sm"/>
            <a:tailEnd type="none" w="sm" len="sm"/>
          </a:ln>
        </p:spPr>
      </p:cxnSp>
      <p:sp>
        <p:nvSpPr>
          <p:cNvPr id="40" name="Google Shape;40;g313976b5599_0_29"/>
          <p:cNvSpPr txBox="1">
            <a:spLocks noGrp="1"/>
          </p:cNvSpPr>
          <p:nvPr>
            <p:ph type="title"/>
          </p:nvPr>
        </p:nvSpPr>
        <p:spPr>
          <a:xfrm>
            <a:off x="5172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1" name="Google Shape;41;g313976b5599_0_29"/>
          <p:cNvSpPr txBox="1">
            <a:spLocks noGrp="1"/>
          </p:cNvSpPr>
          <p:nvPr>
            <p:ph type="body" idx="1"/>
          </p:nvPr>
        </p:nvSpPr>
        <p:spPr>
          <a:xfrm>
            <a:off x="517200" y="2125367"/>
            <a:ext cx="3744000" cy="35748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42" name="Google Shape;42;g313976b5599_0_2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g313976b5599_0_34"/>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45" name="Google Shape;45;g313976b5599_0_3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g313976b5599_0_37"/>
          <p:cNvSpPr/>
          <p:nvPr/>
        </p:nvSpPr>
        <p:spPr>
          <a:xfrm>
            <a:off x="6096000" y="-10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8" name="Google Shape;48;g313976b5599_0_37"/>
          <p:cNvCxnSpPr/>
          <p:nvPr/>
        </p:nvCxnSpPr>
        <p:spPr>
          <a:xfrm>
            <a:off x="6706233" y="5994004"/>
            <a:ext cx="721200" cy="0"/>
          </a:xfrm>
          <a:prstGeom prst="straightConnector1">
            <a:avLst/>
          </a:prstGeom>
          <a:noFill/>
          <a:ln w="38100" cap="flat" cmpd="sng">
            <a:solidFill>
              <a:schemeClr val="accent5"/>
            </a:solidFill>
            <a:prstDash val="solid"/>
            <a:round/>
            <a:headEnd type="none" w="sm" len="sm"/>
            <a:tailEnd type="none" w="sm" len="sm"/>
          </a:ln>
        </p:spPr>
      </p:cxnSp>
      <p:sp>
        <p:nvSpPr>
          <p:cNvPr id="49" name="Google Shape;49;g313976b5599_0_37"/>
          <p:cNvSpPr txBox="1">
            <a:spLocks noGrp="1"/>
          </p:cNvSpPr>
          <p:nvPr>
            <p:ph type="title"/>
          </p:nvPr>
        </p:nvSpPr>
        <p:spPr>
          <a:xfrm>
            <a:off x="354000" y="1612100"/>
            <a:ext cx="5393700" cy="20085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a:endParaRPr/>
          </a:p>
        </p:txBody>
      </p:sp>
      <p:sp>
        <p:nvSpPr>
          <p:cNvPr id="50" name="Google Shape;50;g313976b5599_0_37"/>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Clr>
                <a:schemeClr val="accent5"/>
              </a:buClr>
              <a:buSzPts val="2800"/>
              <a:buNone/>
              <a:defRPr sz="2800">
                <a:solidFill>
                  <a:schemeClr val="accent5"/>
                </a:solidFill>
              </a:defRPr>
            </a:lvl1pPr>
            <a:lvl2pPr lvl="1" algn="ctr">
              <a:lnSpc>
                <a:spcPct val="100000"/>
              </a:lnSpc>
              <a:spcBef>
                <a:spcPts val="0"/>
              </a:spcBef>
              <a:spcAft>
                <a:spcPts val="0"/>
              </a:spcAft>
              <a:buClr>
                <a:schemeClr val="accent5"/>
              </a:buClr>
              <a:buSzPts val="2800"/>
              <a:buNone/>
              <a:defRPr sz="2800">
                <a:solidFill>
                  <a:schemeClr val="accent5"/>
                </a:solidFill>
              </a:defRPr>
            </a:lvl2pPr>
            <a:lvl3pPr lvl="2" algn="ctr">
              <a:lnSpc>
                <a:spcPct val="100000"/>
              </a:lnSpc>
              <a:spcBef>
                <a:spcPts val="0"/>
              </a:spcBef>
              <a:spcAft>
                <a:spcPts val="0"/>
              </a:spcAft>
              <a:buClr>
                <a:schemeClr val="accent5"/>
              </a:buClr>
              <a:buSzPts val="2800"/>
              <a:buNone/>
              <a:defRPr sz="2800">
                <a:solidFill>
                  <a:schemeClr val="accent5"/>
                </a:solidFill>
              </a:defRPr>
            </a:lvl3pPr>
            <a:lvl4pPr lvl="3" algn="ctr">
              <a:lnSpc>
                <a:spcPct val="100000"/>
              </a:lnSpc>
              <a:spcBef>
                <a:spcPts val="0"/>
              </a:spcBef>
              <a:spcAft>
                <a:spcPts val="0"/>
              </a:spcAft>
              <a:buClr>
                <a:schemeClr val="accent5"/>
              </a:buClr>
              <a:buSzPts val="2800"/>
              <a:buNone/>
              <a:defRPr sz="2800">
                <a:solidFill>
                  <a:schemeClr val="accent5"/>
                </a:solidFill>
              </a:defRPr>
            </a:lvl4pPr>
            <a:lvl5pPr lvl="4" algn="ctr">
              <a:lnSpc>
                <a:spcPct val="100000"/>
              </a:lnSpc>
              <a:spcBef>
                <a:spcPts val="0"/>
              </a:spcBef>
              <a:spcAft>
                <a:spcPts val="0"/>
              </a:spcAft>
              <a:buClr>
                <a:schemeClr val="accent5"/>
              </a:buClr>
              <a:buSzPts val="2800"/>
              <a:buNone/>
              <a:defRPr sz="2800">
                <a:solidFill>
                  <a:schemeClr val="accent5"/>
                </a:solidFill>
              </a:defRPr>
            </a:lvl5pPr>
            <a:lvl6pPr lvl="5" algn="ctr">
              <a:lnSpc>
                <a:spcPct val="100000"/>
              </a:lnSpc>
              <a:spcBef>
                <a:spcPts val="0"/>
              </a:spcBef>
              <a:spcAft>
                <a:spcPts val="0"/>
              </a:spcAft>
              <a:buClr>
                <a:schemeClr val="accent5"/>
              </a:buClr>
              <a:buSzPts val="2800"/>
              <a:buNone/>
              <a:defRPr sz="2800">
                <a:solidFill>
                  <a:schemeClr val="accent5"/>
                </a:solidFill>
              </a:defRPr>
            </a:lvl6pPr>
            <a:lvl7pPr lvl="6" algn="ctr">
              <a:lnSpc>
                <a:spcPct val="100000"/>
              </a:lnSpc>
              <a:spcBef>
                <a:spcPts val="0"/>
              </a:spcBef>
              <a:spcAft>
                <a:spcPts val="0"/>
              </a:spcAft>
              <a:buClr>
                <a:schemeClr val="accent5"/>
              </a:buClr>
              <a:buSzPts val="2800"/>
              <a:buNone/>
              <a:defRPr sz="2800">
                <a:solidFill>
                  <a:schemeClr val="accent5"/>
                </a:solidFill>
              </a:defRPr>
            </a:lvl7pPr>
            <a:lvl8pPr lvl="7" algn="ctr">
              <a:lnSpc>
                <a:spcPct val="100000"/>
              </a:lnSpc>
              <a:spcBef>
                <a:spcPts val="0"/>
              </a:spcBef>
              <a:spcAft>
                <a:spcPts val="0"/>
              </a:spcAft>
              <a:buClr>
                <a:schemeClr val="accent5"/>
              </a:buClr>
              <a:buSzPts val="2800"/>
              <a:buNone/>
              <a:defRPr sz="2800">
                <a:solidFill>
                  <a:schemeClr val="accent5"/>
                </a:solidFill>
              </a:defRPr>
            </a:lvl8pPr>
            <a:lvl9pPr lvl="8" algn="ctr">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51" name="Google Shape;51;g313976b5599_0_37"/>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52" name="Google Shape;52;g313976b5599_0_3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g313976b5599_0_44"/>
          <p:cNvSpPr txBox="1">
            <a:spLocks noGrp="1"/>
          </p:cNvSpPr>
          <p:nvPr>
            <p:ph type="body" idx="1"/>
          </p:nvPr>
        </p:nvSpPr>
        <p:spPr>
          <a:xfrm>
            <a:off x="426000" y="5644967"/>
            <a:ext cx="7998300" cy="7983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a:endParaRPr/>
          </a:p>
        </p:txBody>
      </p:sp>
      <p:sp>
        <p:nvSpPr>
          <p:cNvPr id="55" name="Google Shape;55;g313976b5599_0_4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g313976b5599_0_47"/>
          <p:cNvSpPr/>
          <p:nvPr/>
        </p:nvSpPr>
        <p:spPr>
          <a:xfrm>
            <a:off x="200" y="6769100"/>
            <a:ext cx="12191700" cy="8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 name="Google Shape;58;g313976b5599_0_47"/>
          <p:cNvSpPr txBox="1">
            <a:spLocks noGrp="1"/>
          </p:cNvSpPr>
          <p:nvPr>
            <p:ph type="title" hasCustomPrompt="1"/>
          </p:nvPr>
        </p:nvSpPr>
        <p:spPr>
          <a:xfrm>
            <a:off x="517200" y="1536600"/>
            <a:ext cx="11157600" cy="20511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accent5"/>
              </a:buClr>
              <a:buSzPts val="17300"/>
              <a:buNone/>
              <a:defRPr sz="17300">
                <a:solidFill>
                  <a:schemeClr val="accent5"/>
                </a:solidFill>
              </a:defRPr>
            </a:lvl1pPr>
            <a:lvl2pPr lvl="1" algn="ctr">
              <a:spcBef>
                <a:spcPts val="0"/>
              </a:spcBef>
              <a:spcAft>
                <a:spcPts val="0"/>
              </a:spcAft>
              <a:buClr>
                <a:schemeClr val="accent5"/>
              </a:buClr>
              <a:buSzPts val="17300"/>
              <a:buNone/>
              <a:defRPr sz="17300">
                <a:solidFill>
                  <a:schemeClr val="accent5"/>
                </a:solidFill>
              </a:defRPr>
            </a:lvl2pPr>
            <a:lvl3pPr lvl="2" algn="ctr">
              <a:spcBef>
                <a:spcPts val="0"/>
              </a:spcBef>
              <a:spcAft>
                <a:spcPts val="0"/>
              </a:spcAft>
              <a:buClr>
                <a:schemeClr val="accent5"/>
              </a:buClr>
              <a:buSzPts val="17300"/>
              <a:buNone/>
              <a:defRPr sz="17300">
                <a:solidFill>
                  <a:schemeClr val="accent5"/>
                </a:solidFill>
              </a:defRPr>
            </a:lvl3pPr>
            <a:lvl4pPr lvl="3" algn="ctr">
              <a:spcBef>
                <a:spcPts val="0"/>
              </a:spcBef>
              <a:spcAft>
                <a:spcPts val="0"/>
              </a:spcAft>
              <a:buClr>
                <a:schemeClr val="accent5"/>
              </a:buClr>
              <a:buSzPts val="17300"/>
              <a:buNone/>
              <a:defRPr sz="17300">
                <a:solidFill>
                  <a:schemeClr val="accent5"/>
                </a:solidFill>
              </a:defRPr>
            </a:lvl4pPr>
            <a:lvl5pPr lvl="4" algn="ctr">
              <a:spcBef>
                <a:spcPts val="0"/>
              </a:spcBef>
              <a:spcAft>
                <a:spcPts val="0"/>
              </a:spcAft>
              <a:buClr>
                <a:schemeClr val="accent5"/>
              </a:buClr>
              <a:buSzPts val="17300"/>
              <a:buNone/>
              <a:defRPr sz="17300">
                <a:solidFill>
                  <a:schemeClr val="accent5"/>
                </a:solidFill>
              </a:defRPr>
            </a:lvl5pPr>
            <a:lvl6pPr lvl="5" algn="ctr">
              <a:spcBef>
                <a:spcPts val="0"/>
              </a:spcBef>
              <a:spcAft>
                <a:spcPts val="0"/>
              </a:spcAft>
              <a:buClr>
                <a:schemeClr val="accent5"/>
              </a:buClr>
              <a:buSzPts val="17300"/>
              <a:buNone/>
              <a:defRPr sz="17300">
                <a:solidFill>
                  <a:schemeClr val="accent5"/>
                </a:solidFill>
              </a:defRPr>
            </a:lvl6pPr>
            <a:lvl7pPr lvl="6" algn="ctr">
              <a:spcBef>
                <a:spcPts val="0"/>
              </a:spcBef>
              <a:spcAft>
                <a:spcPts val="0"/>
              </a:spcAft>
              <a:buClr>
                <a:schemeClr val="accent5"/>
              </a:buClr>
              <a:buSzPts val="17300"/>
              <a:buNone/>
              <a:defRPr sz="17300">
                <a:solidFill>
                  <a:schemeClr val="accent5"/>
                </a:solidFill>
              </a:defRPr>
            </a:lvl7pPr>
            <a:lvl8pPr lvl="7" algn="ctr">
              <a:spcBef>
                <a:spcPts val="0"/>
              </a:spcBef>
              <a:spcAft>
                <a:spcPts val="0"/>
              </a:spcAft>
              <a:buClr>
                <a:schemeClr val="accent5"/>
              </a:buClr>
              <a:buSzPts val="17300"/>
              <a:buNone/>
              <a:defRPr sz="17300">
                <a:solidFill>
                  <a:schemeClr val="accent5"/>
                </a:solidFill>
              </a:defRPr>
            </a:lvl8pPr>
            <a:lvl9pPr lvl="8" algn="ctr">
              <a:spcBef>
                <a:spcPts val="0"/>
              </a:spcBef>
              <a:spcAft>
                <a:spcPts val="0"/>
              </a:spcAft>
              <a:buClr>
                <a:schemeClr val="accent5"/>
              </a:buClr>
              <a:buSzPts val="17300"/>
              <a:buNone/>
              <a:defRPr sz="17300">
                <a:solidFill>
                  <a:schemeClr val="accent5"/>
                </a:solidFill>
              </a:defRPr>
            </a:lvl9pPr>
          </a:lstStyle>
          <a:p>
            <a:r>
              <a:t>xx%</a:t>
            </a:r>
          </a:p>
        </p:txBody>
      </p:sp>
      <p:sp>
        <p:nvSpPr>
          <p:cNvPr id="59" name="Google Shape;59;g313976b5599_0_47"/>
          <p:cNvSpPr txBox="1">
            <a:spLocks noGrp="1"/>
          </p:cNvSpPr>
          <p:nvPr>
            <p:ph type="body" idx="1"/>
          </p:nvPr>
        </p:nvSpPr>
        <p:spPr>
          <a:xfrm>
            <a:off x="517200" y="3892600"/>
            <a:ext cx="11157600" cy="14289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60" name="Google Shape;60;g313976b5599_0_4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9"/>
        <p:cNvGrpSpPr/>
        <p:nvPr/>
      </p:nvGrpSpPr>
      <p:grpSpPr>
        <a:xfrm>
          <a:off x="0" y="0"/>
          <a:ext cx="0" cy="0"/>
          <a:chOff x="0" y="0"/>
          <a:chExt cx="0" cy="0"/>
        </a:xfrm>
      </p:grpSpPr>
      <p:sp>
        <p:nvSpPr>
          <p:cNvPr id="10" name="Google Shape;10;g313976b5599_0_0"/>
          <p:cNvSpPr txBox="1">
            <a:spLocks noGrp="1"/>
          </p:cNvSpPr>
          <p:nvPr>
            <p:ph type="title"/>
          </p:nvPr>
        </p:nvSpPr>
        <p:spPr>
          <a:xfrm>
            <a:off x="517200" y="610700"/>
            <a:ext cx="11157600" cy="914700"/>
          </a:xfrm>
          <a:prstGeom prst="rect">
            <a:avLst/>
          </a:prstGeom>
          <a:noFill/>
          <a:ln>
            <a:noFill/>
          </a:ln>
        </p:spPr>
        <p:txBody>
          <a:bodyPr spcFirstLastPara="1" wrap="square" lIns="121900" tIns="121900" rIns="121900" bIns="121900" anchor="b" anchorCtr="0">
            <a:normAutofit/>
          </a:bodyPr>
          <a:lstStyle>
            <a:lvl1pPr lv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1pPr>
            <a:lvl2pPr lvl="1">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a:endParaRPr/>
          </a:p>
        </p:txBody>
      </p:sp>
      <p:sp>
        <p:nvSpPr>
          <p:cNvPr id="11" name="Google Shape;11;g313976b5599_0_0"/>
          <p:cNvSpPr txBox="1">
            <a:spLocks noGrp="1"/>
          </p:cNvSpPr>
          <p:nvPr>
            <p:ph type="body" idx="1"/>
          </p:nvPr>
        </p:nvSpPr>
        <p:spPr>
          <a:xfrm>
            <a:off x="517200" y="1986432"/>
            <a:ext cx="11157600" cy="410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marL="914400" lvl="1"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2pPr>
            <a:lvl3pPr marL="1371600" lvl="2"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3pPr>
            <a:lvl4pPr marL="1828800" lvl="3"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4pPr>
            <a:lvl5pPr marL="2286000" lvl="4"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5pPr>
            <a:lvl6pPr marL="2743200" lvl="5"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6pPr>
            <a:lvl7pPr marL="3200400" lvl="6"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7pPr>
            <a:lvl8pPr marL="3657600" lvl="7"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8pPr>
            <a:lvl9pPr marL="4114800" lvl="8"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9pPr>
          </a:lstStyle>
          <a:p>
            <a:endParaRPr/>
          </a:p>
        </p:txBody>
      </p:sp>
      <p:sp>
        <p:nvSpPr>
          <p:cNvPr id="12" name="Google Shape;12;g313976b5599_0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1"/>
                </a:solidFill>
                <a:latin typeface="Roboto"/>
                <a:ea typeface="Roboto"/>
                <a:cs typeface="Roboto"/>
                <a:sym typeface="Roboto"/>
              </a:defRPr>
            </a:lvl1pPr>
            <a:lvl2pPr lvl="1" algn="r">
              <a:buNone/>
              <a:defRPr sz="1300">
                <a:solidFill>
                  <a:schemeClr val="dk1"/>
                </a:solidFill>
                <a:latin typeface="Roboto"/>
                <a:ea typeface="Roboto"/>
                <a:cs typeface="Roboto"/>
                <a:sym typeface="Roboto"/>
              </a:defRPr>
            </a:lvl2pPr>
            <a:lvl3pPr lvl="2" algn="r">
              <a:buNone/>
              <a:defRPr sz="1300">
                <a:solidFill>
                  <a:schemeClr val="dk1"/>
                </a:solidFill>
                <a:latin typeface="Roboto"/>
                <a:ea typeface="Roboto"/>
                <a:cs typeface="Roboto"/>
                <a:sym typeface="Roboto"/>
              </a:defRPr>
            </a:lvl3pPr>
            <a:lvl4pPr lvl="3" algn="r">
              <a:buNone/>
              <a:defRPr sz="1300">
                <a:solidFill>
                  <a:schemeClr val="dk1"/>
                </a:solidFill>
                <a:latin typeface="Roboto"/>
                <a:ea typeface="Roboto"/>
                <a:cs typeface="Roboto"/>
                <a:sym typeface="Roboto"/>
              </a:defRPr>
            </a:lvl4pPr>
            <a:lvl5pPr lvl="4" algn="r">
              <a:buNone/>
              <a:defRPr sz="1300">
                <a:solidFill>
                  <a:schemeClr val="dk1"/>
                </a:solidFill>
                <a:latin typeface="Roboto"/>
                <a:ea typeface="Roboto"/>
                <a:cs typeface="Roboto"/>
                <a:sym typeface="Roboto"/>
              </a:defRPr>
            </a:lvl5pPr>
            <a:lvl6pPr lvl="5" algn="r">
              <a:buNone/>
              <a:defRPr sz="1300">
                <a:solidFill>
                  <a:schemeClr val="dk1"/>
                </a:solidFill>
                <a:latin typeface="Roboto"/>
                <a:ea typeface="Roboto"/>
                <a:cs typeface="Roboto"/>
                <a:sym typeface="Roboto"/>
              </a:defRPr>
            </a:lvl6pPr>
            <a:lvl7pPr lvl="6" algn="r">
              <a:buNone/>
              <a:defRPr sz="1300">
                <a:solidFill>
                  <a:schemeClr val="dk1"/>
                </a:solidFill>
                <a:latin typeface="Roboto"/>
                <a:ea typeface="Roboto"/>
                <a:cs typeface="Roboto"/>
                <a:sym typeface="Roboto"/>
              </a:defRPr>
            </a:lvl7pPr>
            <a:lvl8pPr lvl="7" algn="r">
              <a:buNone/>
              <a:defRPr sz="1300">
                <a:solidFill>
                  <a:schemeClr val="dk1"/>
                </a:solidFill>
                <a:latin typeface="Roboto"/>
                <a:ea typeface="Roboto"/>
                <a:cs typeface="Roboto"/>
                <a:sym typeface="Roboto"/>
              </a:defRPr>
            </a:lvl8pPr>
            <a:lvl9pPr lvl="8" algn="r">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60" r:id="rId10"/>
    <p:sldLayoutId id="214748366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2240400" y="1853550"/>
            <a:ext cx="7711200" cy="3861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700"/>
              <a:buFont typeface="Century Schoolbook"/>
              <a:buNone/>
            </a:pPr>
            <a:r>
              <a:rPr lang="el-GR">
                <a:latin typeface="Arial"/>
                <a:ea typeface="Arial"/>
                <a:cs typeface="Arial"/>
                <a:sym typeface="Arial"/>
              </a:rPr>
              <a:t>Ενημέρωση Πολιτών</a:t>
            </a:r>
            <a:endParaRPr>
              <a:latin typeface="Arial"/>
              <a:ea typeface="Arial"/>
              <a:cs typeface="Arial"/>
              <a:sym typeface="Arial"/>
            </a:endParaRPr>
          </a:p>
          <a:p>
            <a:pPr marL="0" lvl="0" indent="0" algn="ctr" rtl="0">
              <a:lnSpc>
                <a:spcPct val="90000"/>
              </a:lnSpc>
              <a:spcBef>
                <a:spcPts val="0"/>
              </a:spcBef>
              <a:spcAft>
                <a:spcPts val="0"/>
              </a:spcAft>
              <a:buClr>
                <a:schemeClr val="lt1"/>
              </a:buClr>
              <a:buSzPts val="4700"/>
              <a:buFont typeface="Century Schoolbook"/>
              <a:buNone/>
            </a:pPr>
            <a:endParaRPr>
              <a:latin typeface="Arial"/>
              <a:ea typeface="Arial"/>
              <a:cs typeface="Arial"/>
              <a:sym typeface="Arial"/>
            </a:endParaRPr>
          </a:p>
          <a:p>
            <a:pPr marL="0" lvl="0" indent="0" algn="ctr" rtl="0">
              <a:lnSpc>
                <a:spcPct val="90000"/>
              </a:lnSpc>
              <a:spcBef>
                <a:spcPts val="0"/>
              </a:spcBef>
              <a:spcAft>
                <a:spcPts val="0"/>
              </a:spcAft>
              <a:buClr>
                <a:schemeClr val="lt1"/>
              </a:buClr>
              <a:buSzPts val="4700"/>
              <a:buFont typeface="Century Schoolbook"/>
              <a:buNone/>
            </a:pPr>
            <a:endParaRPr>
              <a:latin typeface="Arial"/>
              <a:ea typeface="Arial"/>
              <a:cs typeface="Arial"/>
              <a:sym typeface="Arial"/>
            </a:endParaRPr>
          </a:p>
          <a:p>
            <a:pPr marL="0" lvl="0" indent="0" algn="ctr" rtl="0">
              <a:lnSpc>
                <a:spcPct val="90000"/>
              </a:lnSpc>
              <a:spcBef>
                <a:spcPts val="0"/>
              </a:spcBef>
              <a:spcAft>
                <a:spcPts val="0"/>
              </a:spcAft>
              <a:buClr>
                <a:schemeClr val="lt1"/>
              </a:buClr>
              <a:buSzPts val="4700"/>
              <a:buFont typeface="Century Schoolbook"/>
              <a:buNone/>
            </a:pPr>
            <a:endParaRPr>
              <a:latin typeface="Arial"/>
              <a:ea typeface="Arial"/>
              <a:cs typeface="Arial"/>
              <a:sym typeface="Arial"/>
            </a:endParaRPr>
          </a:p>
          <a:p>
            <a:pPr marL="0" lvl="0" indent="0" algn="ctr" rtl="0">
              <a:lnSpc>
                <a:spcPct val="90000"/>
              </a:lnSpc>
              <a:spcBef>
                <a:spcPts val="0"/>
              </a:spcBef>
              <a:spcAft>
                <a:spcPts val="0"/>
              </a:spcAft>
              <a:buClr>
                <a:schemeClr val="lt1"/>
              </a:buClr>
              <a:buSzPts val="4700"/>
              <a:buFont typeface="Century Schoolbook"/>
              <a:buNone/>
            </a:pPr>
            <a:endParaRPr>
              <a:latin typeface="Arial"/>
              <a:ea typeface="Arial"/>
              <a:cs typeface="Arial"/>
              <a:sym typeface="Arial"/>
            </a:endParaRPr>
          </a:p>
          <a:p>
            <a:pPr marL="0" lvl="0" indent="0" algn="ctr" rtl="0">
              <a:lnSpc>
                <a:spcPct val="90000"/>
              </a:lnSpc>
              <a:spcBef>
                <a:spcPts val="0"/>
              </a:spcBef>
              <a:spcAft>
                <a:spcPts val="0"/>
              </a:spcAft>
              <a:buClr>
                <a:srgbClr val="000000"/>
              </a:buClr>
              <a:buSzPts val="2400"/>
              <a:buFont typeface="Arial"/>
              <a:buNone/>
            </a:pPr>
            <a:r>
              <a:rPr lang="el-GR" sz="5000" b="1">
                <a:solidFill>
                  <a:schemeClr val="accent5"/>
                </a:solidFill>
                <a:latin typeface="Arial"/>
                <a:ea typeface="Arial"/>
                <a:cs typeface="Arial"/>
                <a:sym typeface="Arial"/>
              </a:rPr>
              <a:t>Δήμος Κατερίνης</a:t>
            </a:r>
            <a:endParaRPr sz="5000" b="1">
              <a:solidFill>
                <a:schemeClr val="accent5"/>
              </a:solidFill>
              <a:latin typeface="Arial"/>
              <a:ea typeface="Arial"/>
              <a:cs typeface="Arial"/>
              <a:sym typeface="Arial"/>
            </a:endParaRPr>
          </a:p>
          <a:p>
            <a:pPr marL="0" lvl="0" indent="0" algn="ctr" rtl="0">
              <a:lnSpc>
                <a:spcPct val="90000"/>
              </a:lnSpc>
              <a:spcBef>
                <a:spcPts val="0"/>
              </a:spcBef>
              <a:spcAft>
                <a:spcPts val="0"/>
              </a:spcAft>
              <a:buClr>
                <a:schemeClr val="lt1"/>
              </a:buClr>
              <a:buSzPts val="4700"/>
              <a:buFont typeface="Century Schoolbook"/>
              <a:buNone/>
            </a:pPr>
            <a:endParaRPr>
              <a:latin typeface="Arial"/>
              <a:ea typeface="Arial"/>
              <a:cs typeface="Arial"/>
              <a:sym typeface="Arial"/>
            </a:endParaRPr>
          </a:p>
        </p:txBody>
      </p:sp>
      <p:pic>
        <p:nvPicPr>
          <p:cNvPr id="111" name="Google Shape;111;p1"/>
          <p:cNvPicPr preferRelativeResize="0"/>
          <p:nvPr/>
        </p:nvPicPr>
        <p:blipFill rotWithShape="1">
          <a:blip r:embed="rId3">
            <a:alphaModFix/>
          </a:blip>
          <a:srcRect/>
          <a:stretch/>
        </p:blipFill>
        <p:spPr>
          <a:xfrm>
            <a:off x="4836678" y="2169648"/>
            <a:ext cx="2518658" cy="2518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841248" y="3429000"/>
            <a:ext cx="9601200" cy="183851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700"/>
              <a:buFont typeface="Century Schoolbook"/>
              <a:buNone/>
            </a:pPr>
            <a:r>
              <a:rPr lang="el-GR">
                <a:latin typeface="Arial"/>
                <a:ea typeface="Arial"/>
                <a:cs typeface="Arial"/>
                <a:sym typeface="Arial"/>
              </a:rPr>
              <a:t>Αναθέσεις - Συμβάσεις</a:t>
            </a: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30e33f81a12_0_6"/>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Αναθέσεις </a:t>
            </a:r>
            <a:endParaRPr>
              <a:latin typeface="Arial"/>
              <a:ea typeface="Arial"/>
              <a:cs typeface="Arial"/>
              <a:sym typeface="Arial"/>
            </a:endParaRPr>
          </a:p>
        </p:txBody>
      </p:sp>
      <p:sp>
        <p:nvSpPr>
          <p:cNvPr id="183" name="Google Shape;183;g30e33f81a12_0_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50000"/>
              </a:lnSpc>
              <a:spcBef>
                <a:spcPts val="1800"/>
              </a:spcBef>
              <a:spcAft>
                <a:spcPts val="0"/>
              </a:spcAft>
              <a:buNone/>
            </a:pPr>
            <a:r>
              <a:rPr lang="el-GR" sz="2671" b="1">
                <a:latin typeface="Arial"/>
                <a:ea typeface="Arial"/>
                <a:cs typeface="Arial"/>
                <a:sym typeface="Arial"/>
              </a:rPr>
              <a:t>Αναθέσεις ύψους 3.000.000€ σε: </a:t>
            </a:r>
            <a:endParaRPr sz="2671" b="1">
              <a:latin typeface="Arial"/>
              <a:ea typeface="Arial"/>
              <a:cs typeface="Arial"/>
              <a:sym typeface="Arial"/>
            </a:endParaRPr>
          </a:p>
          <a:p>
            <a:pPr marL="457200" lvl="0" indent="-330562" algn="l" rtl="0">
              <a:lnSpc>
                <a:spcPct val="150000"/>
              </a:lnSpc>
              <a:spcBef>
                <a:spcPts val="1800"/>
              </a:spcBef>
              <a:spcAft>
                <a:spcPts val="0"/>
              </a:spcAft>
              <a:buSzPct val="77543"/>
              <a:buChar char="●"/>
            </a:pPr>
            <a:r>
              <a:rPr lang="el-GR" sz="2671" b="1">
                <a:latin typeface="Arial"/>
                <a:ea typeface="Arial"/>
                <a:cs typeface="Arial"/>
                <a:sym typeface="Arial"/>
              </a:rPr>
              <a:t>Νεοσύστατες εταιρείες συνήθως ΙΚΕ που πίσω τους κρύβονται ως αφανείς εταίροι μέλη της απερχόμενης διοίκησης, αλλά και υποψήφιοι της Εκκίνησης.  </a:t>
            </a:r>
            <a:endParaRPr sz="2671" b="1">
              <a:latin typeface="Arial"/>
              <a:ea typeface="Arial"/>
              <a:cs typeface="Arial"/>
              <a:sym typeface="Arial"/>
            </a:endParaRPr>
          </a:p>
          <a:p>
            <a:pPr marL="457200" lvl="0" indent="-330562" algn="l" rtl="0">
              <a:lnSpc>
                <a:spcPct val="150000"/>
              </a:lnSpc>
              <a:spcBef>
                <a:spcPts val="0"/>
              </a:spcBef>
              <a:spcAft>
                <a:spcPts val="0"/>
              </a:spcAft>
              <a:buSzPct val="77543"/>
              <a:buChar char="●"/>
            </a:pPr>
            <a:r>
              <a:rPr lang="el-GR" sz="2671" b="1">
                <a:latin typeface="Arial"/>
                <a:ea typeface="Arial"/>
                <a:cs typeface="Arial"/>
                <a:sym typeface="Arial"/>
              </a:rPr>
              <a:t>Στοχευμένες απευθείας αναθέσεις σε συγγενικά πρόσωπα μελων της προηγούμενης Διοίκησης. </a:t>
            </a:r>
            <a:endParaRPr sz="2671" b="1">
              <a:latin typeface="Arial"/>
              <a:ea typeface="Arial"/>
              <a:cs typeface="Arial"/>
              <a:sym typeface="Arial"/>
            </a:endParaRPr>
          </a:p>
          <a:p>
            <a:pPr marL="0" lvl="0" indent="0" algn="l" rtl="0">
              <a:lnSpc>
                <a:spcPct val="150000"/>
              </a:lnSpc>
              <a:spcBef>
                <a:spcPts val="1800"/>
              </a:spcBef>
              <a:spcAft>
                <a:spcPts val="1600"/>
              </a:spcAft>
              <a:buNone/>
            </a:pPr>
            <a:r>
              <a:rPr lang="el-GR" sz="2671" b="1">
                <a:latin typeface="Arial"/>
                <a:ea typeface="Arial"/>
                <a:cs typeface="Arial"/>
                <a:sym typeface="Arial"/>
              </a:rPr>
              <a:t>Ανεπαρκείς διαδικασίες, καμμία διαβούλευση με τους πιθανούς προμηθευτές, καμία έρευνα αγοράς για να εξασφαλιστεί η ανταγωνιστικότητα και το δημόσιο συμφέρον.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841248" y="3429000"/>
            <a:ext cx="9601200" cy="183851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700"/>
              <a:buFont typeface="Century Schoolbook"/>
              <a:buNone/>
            </a:pPr>
            <a:r>
              <a:rPr lang="el-GR">
                <a:latin typeface="Arial"/>
                <a:ea typeface="Arial"/>
                <a:cs typeface="Arial"/>
                <a:sym typeface="Arial"/>
              </a:rPr>
              <a:t>Λαμπτήρες</a:t>
            </a: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11c920344e_0_1"/>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Λαμπτήρες - Οδοφωτισμός</a:t>
            </a:r>
            <a:endParaRPr>
              <a:latin typeface="Arial"/>
              <a:ea typeface="Arial"/>
              <a:cs typeface="Arial"/>
              <a:sym typeface="Arial"/>
            </a:endParaRPr>
          </a:p>
        </p:txBody>
      </p:sp>
      <p:sp>
        <p:nvSpPr>
          <p:cNvPr id="195" name="Google Shape;195;g311c920344e_0_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lvl="0" indent="-234950" algn="l" rtl="0">
              <a:lnSpc>
                <a:spcPct val="110000"/>
              </a:lnSpc>
              <a:spcBef>
                <a:spcPts val="0"/>
              </a:spcBef>
              <a:spcAft>
                <a:spcPts val="0"/>
              </a:spcAft>
              <a:buSzPts val="2100"/>
              <a:buChar char="●"/>
            </a:pPr>
            <a:r>
              <a:rPr lang="el-GR" sz="2100">
                <a:latin typeface="Arial"/>
                <a:ea typeface="Arial"/>
                <a:cs typeface="Arial"/>
                <a:sym typeface="Arial"/>
              </a:rPr>
              <a:t>Οι πρώτες ενέργειες της νέας διοίκησης για το θέμα της προμήθειας των λαμπτήρων μαγνητικής επαγωγής έγιναν αμέσως μετά τις εκλογές του Οκτωβρίου. </a:t>
            </a:r>
            <a:endParaRPr sz="2100">
              <a:latin typeface="Arial"/>
              <a:ea typeface="Arial"/>
              <a:cs typeface="Arial"/>
              <a:sym typeface="Arial"/>
            </a:endParaRPr>
          </a:p>
          <a:p>
            <a:pPr marL="228600" lvl="0" indent="-234950" algn="l" rtl="0">
              <a:lnSpc>
                <a:spcPct val="110000"/>
              </a:lnSpc>
              <a:spcBef>
                <a:spcPts val="1800"/>
              </a:spcBef>
              <a:spcAft>
                <a:spcPts val="0"/>
              </a:spcAft>
              <a:buSzPts val="2100"/>
              <a:buChar char="●"/>
            </a:pPr>
            <a:r>
              <a:rPr lang="el-GR" sz="2100">
                <a:latin typeface="Arial"/>
                <a:ea typeface="Arial"/>
                <a:cs typeface="Arial"/>
                <a:sym typeface="Arial"/>
              </a:rPr>
              <a:t>Δυστυχώς σχετικά με τους Λαμπτήρες μέχρι στιγμής επιβεβαιώθηκαν οι φόβοι μας. Σύμφωνα με τους εργαστηριακούς ελέγχους (ΕΜΠ, ΕΑΠ, BRIGHT) που διενήργησε η επιτροπή παραλαβής των λαμπτήρων, διαπιστώθηκε ότι αυτοί δεν πληρούν τις τεχνικές προδιαγραφές της σύμβασης. Αυτό σημαίνει σύμφωνα με όσα έχουν πει οι ειδικοί, ότι αντί για εξοικονόμηση 60% που προβλέπει η μελέτη, αυτή θα είναι σχεδόν μηδενική. </a:t>
            </a:r>
            <a:endParaRPr sz="2100">
              <a:latin typeface="Arial"/>
              <a:ea typeface="Arial"/>
              <a:cs typeface="Arial"/>
              <a:sym typeface="Arial"/>
            </a:endParaRPr>
          </a:p>
          <a:p>
            <a:pPr marL="228600" lvl="0" indent="-234950" algn="l" rtl="0">
              <a:lnSpc>
                <a:spcPct val="110000"/>
              </a:lnSpc>
              <a:spcBef>
                <a:spcPts val="1800"/>
              </a:spcBef>
              <a:spcAft>
                <a:spcPts val="1600"/>
              </a:spcAft>
              <a:buSzPts val="2100"/>
              <a:buChar char="●"/>
            </a:pPr>
            <a:r>
              <a:rPr lang="el-GR" sz="2100">
                <a:latin typeface="Arial"/>
                <a:ea typeface="Arial"/>
                <a:cs typeface="Arial"/>
                <a:sym typeface="Arial"/>
              </a:rPr>
              <a:t>Το δεύτερο ζήτημα βέβαια που πρέπει να διερευνηθεί είναι το κόστος αγοράς. Ένα σύγχρονο φωτιστικό τύπου LED οδοφωτισμού κορυφαίας  ευρωπαϊκής εταιρείας με αποδοση 108 Lumen/Watt κοστίζει σήμερα στην λιανική αγορά 137€.</a:t>
            </a:r>
            <a:endParaRPr sz="210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11c920344e_0_11"/>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Λαμπτήρες - Οδοφωτισμός</a:t>
            </a:r>
            <a:endParaRPr>
              <a:latin typeface="Arial"/>
              <a:ea typeface="Arial"/>
              <a:cs typeface="Arial"/>
              <a:sym typeface="Arial"/>
            </a:endParaRPr>
          </a:p>
        </p:txBody>
      </p:sp>
      <p:sp>
        <p:nvSpPr>
          <p:cNvPr id="201" name="Google Shape;201;g311c920344e_0_11"/>
          <p:cNvSpPr txBox="1">
            <a:spLocks noGrp="1"/>
          </p:cNvSpPr>
          <p:nvPr>
            <p:ph type="body" idx="1"/>
          </p:nvPr>
        </p:nvSpPr>
        <p:spPr>
          <a:xfrm>
            <a:off x="419450" y="1825625"/>
            <a:ext cx="11409000" cy="4896000"/>
          </a:xfrm>
          <a:prstGeom prst="rect">
            <a:avLst/>
          </a:prstGeom>
          <a:noFill/>
          <a:ln>
            <a:noFill/>
          </a:ln>
        </p:spPr>
        <p:txBody>
          <a:bodyPr spcFirstLastPara="1" wrap="square" lIns="91425" tIns="45700" rIns="91425" bIns="45700" anchor="t" anchorCtr="0">
            <a:normAutofit lnSpcReduction="10000"/>
          </a:bodyPr>
          <a:lstStyle/>
          <a:p>
            <a:pPr marL="228600" lvl="0" indent="0" algn="l" rtl="0">
              <a:lnSpc>
                <a:spcPct val="150000"/>
              </a:lnSpc>
              <a:spcBef>
                <a:spcPts val="1800"/>
              </a:spcBef>
              <a:spcAft>
                <a:spcPts val="0"/>
              </a:spcAft>
              <a:buNone/>
            </a:pPr>
            <a:r>
              <a:rPr lang="el-GR">
                <a:latin typeface="Arial"/>
                <a:ea typeface="Arial"/>
                <a:cs typeface="Arial"/>
                <a:sym typeface="Arial"/>
              </a:rPr>
              <a:t>Μετρήσεις του εργαστηρίου BRIGHT </a:t>
            </a:r>
            <a:br>
              <a:rPr lang="el-GR">
                <a:latin typeface="Arial"/>
                <a:ea typeface="Arial"/>
                <a:cs typeface="Arial"/>
                <a:sym typeface="Arial"/>
              </a:rPr>
            </a:br>
            <a:endParaRPr>
              <a:latin typeface="Arial"/>
              <a:ea typeface="Arial"/>
              <a:cs typeface="Arial"/>
              <a:sym typeface="Arial"/>
            </a:endParaRPr>
          </a:p>
          <a:p>
            <a:pPr marL="0" lvl="0" indent="0" algn="l" rtl="0">
              <a:lnSpc>
                <a:spcPct val="150000"/>
              </a:lnSpc>
              <a:spcBef>
                <a:spcPts val="1800"/>
              </a:spcBef>
              <a:spcAft>
                <a:spcPts val="0"/>
              </a:spcAft>
              <a:buNone/>
            </a:pPr>
            <a:endParaRPr>
              <a:latin typeface="Arial"/>
              <a:ea typeface="Arial"/>
              <a:cs typeface="Arial"/>
              <a:sym typeface="Arial"/>
            </a:endParaRPr>
          </a:p>
          <a:p>
            <a:pPr marL="0" lvl="0" indent="0" algn="l" rtl="0">
              <a:lnSpc>
                <a:spcPct val="150000"/>
              </a:lnSpc>
              <a:spcBef>
                <a:spcPts val="1800"/>
              </a:spcBef>
              <a:spcAft>
                <a:spcPts val="0"/>
              </a:spcAft>
              <a:buNone/>
            </a:pPr>
            <a:endParaRPr>
              <a:latin typeface="Arial"/>
              <a:ea typeface="Arial"/>
              <a:cs typeface="Arial"/>
              <a:sym typeface="Arial"/>
            </a:endParaRPr>
          </a:p>
          <a:p>
            <a:pPr marL="0" lvl="0" indent="0" algn="l" rtl="0">
              <a:lnSpc>
                <a:spcPct val="150000"/>
              </a:lnSpc>
              <a:spcBef>
                <a:spcPts val="1800"/>
              </a:spcBef>
              <a:spcAft>
                <a:spcPts val="0"/>
              </a:spcAft>
              <a:buNone/>
            </a:pPr>
            <a:endParaRPr>
              <a:latin typeface="Arial"/>
              <a:ea typeface="Arial"/>
              <a:cs typeface="Arial"/>
              <a:sym typeface="Arial"/>
            </a:endParaRPr>
          </a:p>
          <a:p>
            <a:pPr marL="228600" lvl="0" indent="0" algn="l" rtl="0">
              <a:lnSpc>
                <a:spcPct val="100000"/>
              </a:lnSpc>
              <a:spcBef>
                <a:spcPts val="1800"/>
              </a:spcBef>
              <a:spcAft>
                <a:spcPts val="1600"/>
              </a:spcAft>
              <a:buNone/>
            </a:pPr>
            <a:r>
              <a:rPr lang="el-GR">
                <a:latin typeface="Arial"/>
                <a:ea typeface="Arial"/>
                <a:cs typeface="Arial"/>
                <a:sym typeface="Arial"/>
              </a:rPr>
              <a:t>Η ελάχιστη απόδοση σύμφωνα με την σύμβαση είναι 80L/W. Διαφορά στην απόδοση σε σχέση με την σύμβαση - 45%.</a:t>
            </a:r>
            <a:endParaRPr>
              <a:latin typeface="Arial"/>
              <a:ea typeface="Arial"/>
              <a:cs typeface="Arial"/>
              <a:sym typeface="Arial"/>
            </a:endParaRPr>
          </a:p>
        </p:txBody>
      </p:sp>
      <p:graphicFrame>
        <p:nvGraphicFramePr>
          <p:cNvPr id="202" name="Google Shape;202;g311c920344e_0_11"/>
          <p:cNvGraphicFramePr/>
          <p:nvPr/>
        </p:nvGraphicFramePr>
        <p:xfrm>
          <a:off x="576050" y="2251375"/>
          <a:ext cx="3000000" cy="3000000"/>
        </p:xfrm>
        <a:graphic>
          <a:graphicData uri="http://schemas.openxmlformats.org/drawingml/2006/table">
            <a:tbl>
              <a:tblPr>
                <a:noFill/>
                <a:tableStyleId>{E9F2BFAD-9D42-458E-ABB6-9FDB20F72E97}</a:tableStyleId>
              </a:tblPr>
              <a:tblGrid>
                <a:gridCol w="2765225">
                  <a:extLst>
                    <a:ext uri="{9D8B030D-6E8A-4147-A177-3AD203B41FA5}">
                      <a16:colId xmlns:a16="http://schemas.microsoft.com/office/drawing/2014/main" xmlns="" val="20000"/>
                    </a:ext>
                  </a:extLst>
                </a:gridCol>
                <a:gridCol w="2765225">
                  <a:extLst>
                    <a:ext uri="{9D8B030D-6E8A-4147-A177-3AD203B41FA5}">
                      <a16:colId xmlns:a16="http://schemas.microsoft.com/office/drawing/2014/main" xmlns="" val="20001"/>
                    </a:ext>
                  </a:extLst>
                </a:gridCol>
                <a:gridCol w="2765225">
                  <a:extLst>
                    <a:ext uri="{9D8B030D-6E8A-4147-A177-3AD203B41FA5}">
                      <a16:colId xmlns:a16="http://schemas.microsoft.com/office/drawing/2014/main" xmlns="" val="20002"/>
                    </a:ext>
                  </a:extLst>
                </a:gridCol>
                <a:gridCol w="2765225">
                  <a:extLst>
                    <a:ext uri="{9D8B030D-6E8A-4147-A177-3AD203B41FA5}">
                      <a16:colId xmlns:a16="http://schemas.microsoft.com/office/drawing/2014/main" xmlns="" val="20003"/>
                    </a:ext>
                  </a:extLst>
                </a:gridCol>
              </a:tblGrid>
              <a:tr h="381000">
                <a:tc>
                  <a:txBody>
                    <a:bodyPr/>
                    <a:lstStyle/>
                    <a:p>
                      <a:pPr marL="0" lvl="0" indent="0" algn="ctr" rtl="0">
                        <a:spcBef>
                          <a:spcPts val="0"/>
                        </a:spcBef>
                        <a:spcAft>
                          <a:spcPts val="0"/>
                        </a:spcAft>
                        <a:buNone/>
                      </a:pPr>
                      <a:endParaRPr>
                        <a:solidFill>
                          <a:schemeClr val="dk1"/>
                        </a:solidFill>
                      </a:endParaRPr>
                    </a:p>
                  </a:txBody>
                  <a:tcPr marL="91425" marR="91425" marT="91425" marB="91425"/>
                </a:tc>
                <a:tc>
                  <a:txBody>
                    <a:bodyPr/>
                    <a:lstStyle/>
                    <a:p>
                      <a:pPr marL="228600" lvl="0" indent="0" algn="ctr" rtl="0">
                        <a:lnSpc>
                          <a:spcPct val="150000"/>
                        </a:lnSpc>
                        <a:spcBef>
                          <a:spcPts val="1800"/>
                        </a:spcBef>
                        <a:spcAft>
                          <a:spcPts val="0"/>
                        </a:spcAft>
                        <a:buNone/>
                      </a:pPr>
                      <a:r>
                        <a:rPr lang="el-GR" sz="2000" b="1">
                          <a:solidFill>
                            <a:schemeClr val="dk1"/>
                          </a:solidFill>
                        </a:rPr>
                        <a:t>Ισχύς</a:t>
                      </a:r>
                      <a:endParaRPr b="1">
                        <a:solidFill>
                          <a:schemeClr val="dk1"/>
                        </a:solidFill>
                      </a:endParaRPr>
                    </a:p>
                  </a:txBody>
                  <a:tcPr marL="91425" marR="91425" marT="91425" marB="91425"/>
                </a:tc>
                <a:tc>
                  <a:txBody>
                    <a:bodyPr/>
                    <a:lstStyle/>
                    <a:p>
                      <a:pPr marL="228600" lvl="0" indent="0" algn="ctr" rtl="0">
                        <a:lnSpc>
                          <a:spcPct val="150000"/>
                        </a:lnSpc>
                        <a:spcBef>
                          <a:spcPts val="1800"/>
                        </a:spcBef>
                        <a:spcAft>
                          <a:spcPts val="0"/>
                        </a:spcAft>
                        <a:buNone/>
                      </a:pPr>
                      <a:r>
                        <a:rPr lang="el-GR" sz="2000" b="1">
                          <a:solidFill>
                            <a:schemeClr val="dk1"/>
                          </a:solidFill>
                        </a:rPr>
                        <a:t>Απόδοση</a:t>
                      </a:r>
                      <a:endParaRPr sz="2000" b="1">
                        <a:solidFill>
                          <a:schemeClr val="dk1"/>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lnSpc>
                          <a:spcPct val="150000"/>
                        </a:lnSpc>
                        <a:spcBef>
                          <a:spcPts val="1800"/>
                        </a:spcBef>
                        <a:spcAft>
                          <a:spcPts val="0"/>
                        </a:spcAft>
                        <a:buNone/>
                      </a:pPr>
                      <a:r>
                        <a:rPr lang="el-GR" sz="2000" b="1">
                          <a:solidFill>
                            <a:schemeClr val="dk1"/>
                          </a:solidFill>
                        </a:rPr>
                        <a:t>Κόστος</a:t>
                      </a:r>
                      <a:endParaRPr sz="2000" b="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0"/>
                  </a:ext>
                </a:extLst>
              </a:tr>
              <a:tr h="381000">
                <a:tc>
                  <a:txBody>
                    <a:bodyPr/>
                    <a:lstStyle/>
                    <a:p>
                      <a:pPr marL="228600" lvl="0" indent="0" algn="ctr" rtl="0">
                        <a:lnSpc>
                          <a:spcPct val="115000"/>
                        </a:lnSpc>
                        <a:spcBef>
                          <a:spcPts val="1800"/>
                        </a:spcBef>
                        <a:spcAft>
                          <a:spcPts val="0"/>
                        </a:spcAft>
                        <a:buNone/>
                      </a:pPr>
                      <a:r>
                        <a:rPr lang="el-GR" sz="2000" b="1">
                          <a:solidFill>
                            <a:schemeClr val="dk1"/>
                          </a:solidFill>
                        </a:rPr>
                        <a:t>Φωτιστικό LED κορυφαίας εταιρείας</a:t>
                      </a:r>
                      <a:endParaRPr b="1">
                        <a:solidFill>
                          <a:schemeClr val="dk1"/>
                        </a:solidFill>
                      </a:endParaRPr>
                    </a:p>
                  </a:txBody>
                  <a:tcPr marL="91425" marR="91425" marT="91425" marB="91425" anchor="ctr"/>
                </a:tc>
                <a:tc>
                  <a:txBody>
                    <a:bodyPr/>
                    <a:lstStyle/>
                    <a:p>
                      <a:pPr marL="228600" lvl="0" indent="0" algn="ctr" rtl="0">
                        <a:lnSpc>
                          <a:spcPct val="150000"/>
                        </a:lnSpc>
                        <a:spcBef>
                          <a:spcPts val="1800"/>
                        </a:spcBef>
                        <a:spcAft>
                          <a:spcPts val="0"/>
                        </a:spcAft>
                        <a:buNone/>
                      </a:pPr>
                      <a:r>
                        <a:rPr lang="el-GR" sz="2000">
                          <a:solidFill>
                            <a:schemeClr val="dk1"/>
                          </a:solidFill>
                        </a:rPr>
                        <a:t>83 Watt </a:t>
                      </a:r>
                      <a:endParaRPr>
                        <a:solidFill>
                          <a:schemeClr val="dk1"/>
                        </a:solidFill>
                      </a:endParaRPr>
                    </a:p>
                  </a:txBody>
                  <a:tcPr marL="91425" marR="91425" marT="91425" marB="91425" anchor="ctr"/>
                </a:tc>
                <a:tc>
                  <a:txBody>
                    <a:bodyPr/>
                    <a:lstStyle/>
                    <a:p>
                      <a:pPr marL="228600" lvl="0" indent="0" algn="ctr" rtl="0">
                        <a:lnSpc>
                          <a:spcPct val="150000"/>
                        </a:lnSpc>
                        <a:spcBef>
                          <a:spcPts val="1800"/>
                        </a:spcBef>
                        <a:spcAft>
                          <a:spcPts val="0"/>
                        </a:spcAft>
                        <a:buNone/>
                      </a:pPr>
                      <a:r>
                        <a:rPr lang="el-GR" sz="2000">
                          <a:solidFill>
                            <a:schemeClr val="dk1"/>
                          </a:solidFill>
                        </a:rPr>
                        <a:t>108 L/W </a:t>
                      </a:r>
                      <a:endParaRPr sz="2000">
                        <a:solidFill>
                          <a:schemeClr val="dk1"/>
                        </a:solidFill>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228600" lvl="0" indent="0" algn="ctr" rtl="0">
                        <a:lnSpc>
                          <a:spcPct val="150000"/>
                        </a:lnSpc>
                        <a:spcBef>
                          <a:spcPts val="1800"/>
                        </a:spcBef>
                        <a:spcAft>
                          <a:spcPts val="0"/>
                        </a:spcAft>
                        <a:buNone/>
                      </a:pPr>
                      <a:r>
                        <a:rPr lang="el-GR" sz="2000">
                          <a:solidFill>
                            <a:schemeClr val="dk1"/>
                          </a:solidFill>
                        </a:rPr>
                        <a:t>137 € </a:t>
                      </a:r>
                      <a:endParaRPr sz="200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1"/>
                  </a:ext>
                </a:extLst>
              </a:tr>
              <a:tr h="381000">
                <a:tc>
                  <a:txBody>
                    <a:bodyPr/>
                    <a:lstStyle/>
                    <a:p>
                      <a:pPr marL="228600" lvl="0" indent="0" algn="ctr" rtl="0">
                        <a:lnSpc>
                          <a:spcPct val="115000"/>
                        </a:lnSpc>
                        <a:spcBef>
                          <a:spcPts val="1800"/>
                        </a:spcBef>
                        <a:spcAft>
                          <a:spcPts val="0"/>
                        </a:spcAft>
                        <a:buNone/>
                      </a:pPr>
                      <a:r>
                        <a:rPr lang="el-GR" sz="2000" b="1">
                          <a:solidFill>
                            <a:schemeClr val="dk1"/>
                          </a:solidFill>
                        </a:rPr>
                        <a:t>Φωτιστικό μαγνητικής επαγωγής της σύμβασης</a:t>
                      </a:r>
                      <a:endParaRPr b="1">
                        <a:solidFill>
                          <a:schemeClr val="dk1"/>
                        </a:solidFill>
                      </a:endParaRPr>
                    </a:p>
                  </a:txBody>
                  <a:tcPr marL="91425" marR="91425" marT="91425" marB="91425" anchor="ctr"/>
                </a:tc>
                <a:tc>
                  <a:txBody>
                    <a:bodyPr/>
                    <a:lstStyle/>
                    <a:p>
                      <a:pPr marL="228600" lvl="0" indent="0" algn="ctr" rtl="0">
                        <a:lnSpc>
                          <a:spcPct val="150000"/>
                        </a:lnSpc>
                        <a:spcBef>
                          <a:spcPts val="1800"/>
                        </a:spcBef>
                        <a:spcAft>
                          <a:spcPts val="0"/>
                        </a:spcAft>
                        <a:buNone/>
                      </a:pPr>
                      <a:r>
                        <a:rPr lang="el-GR" sz="2000">
                          <a:solidFill>
                            <a:schemeClr val="dk1"/>
                          </a:solidFill>
                        </a:rPr>
                        <a:t>80 Watt </a:t>
                      </a:r>
                      <a:endParaRPr>
                        <a:solidFill>
                          <a:schemeClr val="dk1"/>
                        </a:solidFill>
                      </a:endParaRPr>
                    </a:p>
                  </a:txBody>
                  <a:tcPr marL="91425" marR="91425" marT="91425" marB="91425" anchor="ctr"/>
                </a:tc>
                <a:tc>
                  <a:txBody>
                    <a:bodyPr/>
                    <a:lstStyle/>
                    <a:p>
                      <a:pPr marL="228600" lvl="0" indent="0" algn="ctr" rtl="0">
                        <a:lnSpc>
                          <a:spcPct val="150000"/>
                        </a:lnSpc>
                        <a:spcBef>
                          <a:spcPts val="1800"/>
                        </a:spcBef>
                        <a:spcAft>
                          <a:spcPts val="0"/>
                        </a:spcAft>
                        <a:buNone/>
                      </a:pPr>
                      <a:r>
                        <a:rPr lang="el-GR" sz="2000">
                          <a:solidFill>
                            <a:schemeClr val="dk1"/>
                          </a:solidFill>
                        </a:rPr>
                        <a:t>43 L/W</a:t>
                      </a:r>
                      <a:endParaRPr>
                        <a:solidFill>
                          <a:schemeClr val="dk1"/>
                        </a:solidFill>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228600" lvl="0" indent="0" algn="ctr" rtl="0">
                        <a:lnSpc>
                          <a:spcPct val="150000"/>
                        </a:lnSpc>
                        <a:spcBef>
                          <a:spcPts val="1800"/>
                        </a:spcBef>
                        <a:spcAft>
                          <a:spcPts val="0"/>
                        </a:spcAft>
                        <a:buNone/>
                      </a:pPr>
                      <a:r>
                        <a:rPr lang="el-GR" sz="2000">
                          <a:solidFill>
                            <a:schemeClr val="dk1"/>
                          </a:solidFill>
                        </a:rPr>
                        <a:t>700€</a:t>
                      </a:r>
                      <a:endParaRPr sz="200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a:spLocks noGrp="1"/>
          </p:cNvSpPr>
          <p:nvPr>
            <p:ph type="title"/>
          </p:nvPr>
        </p:nvSpPr>
        <p:spPr>
          <a:xfrm>
            <a:off x="841248" y="3429000"/>
            <a:ext cx="9601200" cy="183851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700"/>
              <a:buFont typeface="Century Schoolbook"/>
              <a:buNone/>
            </a:pPr>
            <a:r>
              <a:rPr lang="el-GR">
                <a:latin typeface="Arial"/>
                <a:ea typeface="Arial"/>
                <a:cs typeface="Arial"/>
                <a:sym typeface="Arial"/>
              </a:rPr>
              <a:t>Έλλειψη Προγραμματισμού</a:t>
            </a: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4"/>
          <p:cNvSpPr txBox="1">
            <a:spLocks noGrp="1"/>
          </p:cNvSpPr>
          <p:nvPr>
            <p:ph type="title"/>
          </p:nvPr>
        </p:nvSpPr>
        <p:spPr>
          <a:xfrm>
            <a:off x="838200" y="365126"/>
            <a:ext cx="10515600" cy="114522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solidFill>
                  <a:srgbClr val="B2D0B4"/>
                </a:solidFill>
                <a:latin typeface="Arial"/>
                <a:ea typeface="Arial"/>
                <a:cs typeface="Arial"/>
                <a:sym typeface="Arial"/>
              </a:rPr>
              <a:t>Έργα για τα οποία δεν έγιναν ποτέ αιτήσεις</a:t>
            </a:r>
            <a:endParaRPr>
              <a:latin typeface="Arial"/>
              <a:ea typeface="Arial"/>
              <a:cs typeface="Arial"/>
              <a:sym typeface="Arial"/>
            </a:endParaRPr>
          </a:p>
        </p:txBody>
      </p:sp>
      <p:sp>
        <p:nvSpPr>
          <p:cNvPr id="214" name="Google Shape;214;p14"/>
          <p:cNvSpPr txBox="1">
            <a:spLocks noGrp="1"/>
          </p:cNvSpPr>
          <p:nvPr>
            <p:ph type="body" idx="1"/>
          </p:nvPr>
        </p:nvSpPr>
        <p:spPr>
          <a:xfrm>
            <a:off x="838200" y="1825625"/>
            <a:ext cx="10515600" cy="4560600"/>
          </a:xfrm>
          <a:prstGeom prst="rect">
            <a:avLst/>
          </a:prstGeom>
          <a:noFill/>
          <a:ln>
            <a:noFill/>
          </a:ln>
        </p:spPr>
        <p:txBody>
          <a:bodyPr spcFirstLastPara="1" wrap="square" lIns="91425" tIns="45700" rIns="91425" bIns="45700" anchor="t" anchorCtr="0">
            <a:normAutofit/>
          </a:bodyPr>
          <a:lstStyle/>
          <a:p>
            <a:pPr marL="0" lvl="0" indent="0" algn="l" rtl="0">
              <a:spcBef>
                <a:spcPts val="1800"/>
              </a:spcBef>
              <a:spcAft>
                <a:spcPts val="0"/>
              </a:spcAft>
              <a:buClr>
                <a:schemeClr val="dk2"/>
              </a:buClr>
              <a:buSzPts val="1100"/>
              <a:buFont typeface="Arial"/>
              <a:buNone/>
            </a:pPr>
            <a:r>
              <a:rPr lang="el-GR" sz="3000" b="1">
                <a:solidFill>
                  <a:srgbClr val="FFFFFF"/>
                </a:solidFill>
                <a:latin typeface="Arial"/>
                <a:ea typeface="Arial"/>
                <a:cs typeface="Arial"/>
                <a:sym typeface="Arial"/>
              </a:rPr>
              <a:t>Βελτίωση Οδικής Ασφάλειας.</a:t>
            </a:r>
            <a:endParaRPr sz="3000" b="1">
              <a:solidFill>
                <a:srgbClr val="FFFFFF"/>
              </a:solidFill>
              <a:latin typeface="Arial"/>
              <a:ea typeface="Arial"/>
              <a:cs typeface="Arial"/>
              <a:sym typeface="Arial"/>
            </a:endParaRPr>
          </a:p>
          <a:p>
            <a:pPr marL="0" lvl="0" indent="0" algn="just" rtl="0">
              <a:spcBef>
                <a:spcPts val="1800"/>
              </a:spcBef>
              <a:spcAft>
                <a:spcPts val="0"/>
              </a:spcAft>
              <a:buClr>
                <a:schemeClr val="dk2"/>
              </a:buClr>
              <a:buSzPts val="1100"/>
              <a:buFont typeface="Arial"/>
              <a:buNone/>
            </a:pPr>
            <a:r>
              <a:rPr lang="el-GR">
                <a:solidFill>
                  <a:srgbClr val="FFFFFF"/>
                </a:solidFill>
                <a:latin typeface="Arial"/>
                <a:ea typeface="Arial"/>
                <a:cs typeface="Arial"/>
                <a:sym typeface="Arial"/>
              </a:rPr>
              <a:t>Στις 1/7/2022 το Ευρωπαϊκό Ταμείο Ανάκαμψης κάλεσε τους Δήμους της χώρας με πληθυσμό μεγαλύτερο ή ίσο των 20.000 κατοίκων και τους τουριστικούς Δήμους να ενταχθούν σε πρόγραμμα Βελτίωσης Οδικής Ασφάλειας. </a:t>
            </a:r>
            <a:endParaRPr>
              <a:solidFill>
                <a:srgbClr val="FFFFFF"/>
              </a:solidFill>
              <a:latin typeface="Arial"/>
              <a:ea typeface="Arial"/>
              <a:cs typeface="Arial"/>
              <a:sym typeface="Arial"/>
            </a:endParaRPr>
          </a:p>
          <a:p>
            <a:pPr marL="0" lvl="0" indent="0" algn="just" rtl="0">
              <a:spcBef>
                <a:spcPts val="1800"/>
              </a:spcBef>
              <a:spcAft>
                <a:spcPts val="1600"/>
              </a:spcAft>
              <a:buClr>
                <a:schemeClr val="dk2"/>
              </a:buClr>
              <a:buSzPts val="1100"/>
              <a:buFont typeface="Arial"/>
              <a:buNone/>
            </a:pPr>
            <a:r>
              <a:rPr lang="el-GR">
                <a:solidFill>
                  <a:srgbClr val="FFFFFF"/>
                </a:solidFill>
                <a:latin typeface="Arial"/>
                <a:ea typeface="Arial"/>
                <a:cs typeface="Arial"/>
                <a:sym typeface="Arial"/>
              </a:rPr>
              <a:t>Το πρόγραμμα χρηματοδοτούσε μέχρι του ποσού των 3.500.000€ τους Δήμους με πληθυσμό μέχρι 100.000 κατοίκους </a:t>
            </a:r>
            <a:r>
              <a:rPr lang="el-GR">
                <a:latin typeface="Arial"/>
                <a:ea typeface="Arial"/>
                <a:cs typeface="Arial"/>
                <a:sym typeface="Arial"/>
              </a:rPr>
              <a:t>για την Βελτίωση της Οδικής Ασφάλειας</a:t>
            </a:r>
            <a:r>
              <a:rPr lang="el-GR">
                <a:solidFill>
                  <a:srgbClr val="FFFFFF"/>
                </a:solidFill>
                <a:latin typeface="Arial"/>
                <a:ea typeface="Arial"/>
                <a:cs typeface="Arial"/>
                <a:sym typeface="Arial"/>
              </a:rPr>
              <a:t>. Η ημερομηνία λήξης της προθεσμίας υποβολής αιτημάτων ήταν η 29/7/2022 και ο Δήμος Κατερίνης δεν κατέθεσε καμμία αίτηση.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02ce636ecc_0_0"/>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solidFill>
                  <a:srgbClr val="B2D0B4"/>
                </a:solidFill>
                <a:latin typeface="Arial"/>
                <a:ea typeface="Arial"/>
                <a:cs typeface="Arial"/>
                <a:sym typeface="Arial"/>
              </a:rPr>
              <a:t>Έργα που απεντάχθηκαν</a:t>
            </a:r>
            <a:endParaRPr>
              <a:latin typeface="Arial"/>
              <a:ea typeface="Arial"/>
              <a:cs typeface="Arial"/>
              <a:sym typeface="Arial"/>
            </a:endParaRPr>
          </a:p>
        </p:txBody>
      </p:sp>
      <p:sp>
        <p:nvSpPr>
          <p:cNvPr id="220" name="Google Shape;220;g302ce636ecc_0_0"/>
          <p:cNvSpPr txBox="1">
            <a:spLocks noGrp="1"/>
          </p:cNvSpPr>
          <p:nvPr>
            <p:ph type="body" idx="1"/>
          </p:nvPr>
        </p:nvSpPr>
        <p:spPr>
          <a:xfrm>
            <a:off x="838200" y="1825625"/>
            <a:ext cx="10515600" cy="4875000"/>
          </a:xfrm>
          <a:prstGeom prst="rect">
            <a:avLst/>
          </a:prstGeom>
          <a:noFill/>
          <a:ln>
            <a:noFill/>
          </a:ln>
        </p:spPr>
        <p:txBody>
          <a:bodyPr spcFirstLastPara="1" wrap="square" lIns="91425" tIns="45700" rIns="91425" bIns="45700" anchor="t" anchorCtr="0">
            <a:normAutofit/>
          </a:bodyPr>
          <a:lstStyle/>
          <a:p>
            <a:pPr marL="0" lvl="0" indent="0" algn="l" rtl="0">
              <a:spcBef>
                <a:spcPts val="1800"/>
              </a:spcBef>
              <a:spcAft>
                <a:spcPts val="0"/>
              </a:spcAft>
              <a:buClr>
                <a:schemeClr val="dk2"/>
              </a:buClr>
              <a:buSzPts val="1100"/>
              <a:buFont typeface="Arial"/>
              <a:buNone/>
            </a:pPr>
            <a:r>
              <a:rPr lang="el-GR" sz="2700" b="1">
                <a:solidFill>
                  <a:srgbClr val="FFFFFF"/>
                </a:solidFill>
                <a:latin typeface="Arial"/>
                <a:ea typeface="Arial"/>
                <a:cs typeface="Arial"/>
                <a:sym typeface="Arial"/>
              </a:rPr>
              <a:t>Βιοκλιματικές αναπλάσεις στο δίκτυο κοινόχρηστων χώρων πρασίνου και διαδρομών πεζών και ποδηλάτων.</a:t>
            </a:r>
            <a:endParaRPr sz="2700" b="1">
              <a:solidFill>
                <a:srgbClr val="FFFFFF"/>
              </a:solidFill>
              <a:latin typeface="Arial"/>
              <a:ea typeface="Arial"/>
              <a:cs typeface="Arial"/>
              <a:sym typeface="Arial"/>
            </a:endParaRPr>
          </a:p>
          <a:p>
            <a:pPr marL="0" lvl="0" indent="0" algn="l" rtl="0">
              <a:spcBef>
                <a:spcPts val="1800"/>
              </a:spcBef>
              <a:spcAft>
                <a:spcPts val="0"/>
              </a:spcAft>
              <a:buClr>
                <a:schemeClr val="dk2"/>
              </a:buClr>
              <a:buSzPts val="1100"/>
              <a:buFont typeface="Arial"/>
              <a:buNone/>
            </a:pPr>
            <a:r>
              <a:rPr lang="el-GR">
                <a:solidFill>
                  <a:srgbClr val="FFFFFF"/>
                </a:solidFill>
                <a:latin typeface="Arial"/>
                <a:ea typeface="Arial"/>
                <a:cs typeface="Arial"/>
                <a:sym typeface="Arial"/>
              </a:rPr>
              <a:t>Ενώ το έργο αυτό είχε ενταχθεί για χρηματοδότηση από το ΠΕΠ Κεντρικής Μακεδονίας δεν έγιναν ποτέ οι απαραίτητες ενέργειες για την υλοποίησή του. </a:t>
            </a:r>
            <a:endParaRPr>
              <a:solidFill>
                <a:srgbClr val="FFFFFF"/>
              </a:solidFill>
              <a:latin typeface="Arial"/>
              <a:ea typeface="Arial"/>
              <a:cs typeface="Arial"/>
              <a:sym typeface="Arial"/>
            </a:endParaRPr>
          </a:p>
          <a:p>
            <a:pPr marL="0" lvl="0" indent="0" algn="l" rtl="0">
              <a:spcBef>
                <a:spcPts val="1800"/>
              </a:spcBef>
              <a:spcAft>
                <a:spcPts val="0"/>
              </a:spcAft>
              <a:buClr>
                <a:schemeClr val="dk2"/>
              </a:buClr>
              <a:buSzPts val="1100"/>
              <a:buFont typeface="Arial"/>
              <a:buNone/>
            </a:pPr>
            <a:r>
              <a:rPr lang="el-GR">
                <a:solidFill>
                  <a:srgbClr val="FFFFFF"/>
                </a:solidFill>
                <a:latin typeface="Arial"/>
                <a:ea typeface="Arial"/>
                <a:cs typeface="Arial"/>
                <a:sym typeface="Arial"/>
              </a:rPr>
              <a:t>Έτσι στις 25/08/2021 η Περιφέρεια Κ. Μακεδονίας έθεσε σε επιτήρηση το Δήμο μας ορίζοντας συγκεκριμένο χρονοδιάγραμμα υλοποίησης του έργου. </a:t>
            </a:r>
            <a:endParaRPr>
              <a:solidFill>
                <a:srgbClr val="FFFFFF"/>
              </a:solidFill>
              <a:latin typeface="Arial"/>
              <a:ea typeface="Arial"/>
              <a:cs typeface="Arial"/>
              <a:sym typeface="Arial"/>
            </a:endParaRPr>
          </a:p>
          <a:p>
            <a:pPr marL="0" lvl="0" indent="0" algn="l" rtl="0">
              <a:spcBef>
                <a:spcPts val="1800"/>
              </a:spcBef>
              <a:spcAft>
                <a:spcPts val="1600"/>
              </a:spcAft>
              <a:buClr>
                <a:schemeClr val="dk2"/>
              </a:buClr>
              <a:buSzPts val="1100"/>
              <a:buFont typeface="Arial"/>
              <a:buNone/>
            </a:pPr>
            <a:r>
              <a:rPr lang="el-GR">
                <a:solidFill>
                  <a:srgbClr val="FFFFFF"/>
                </a:solidFill>
                <a:latin typeface="Arial"/>
                <a:ea typeface="Arial"/>
                <a:cs typeface="Arial"/>
                <a:sym typeface="Arial"/>
              </a:rPr>
              <a:t>Ο Δήμος Κατερίνης δεν τήρησε αυτό το χρονοδιάγραμμα και στις 03/05/2022 το έργο απεντάχθηκε. Έτσι η πόλη της Κατερίνης έχασε ένα έργο με εξασφαλισμένη χρηματοδότηση 2.700.000€</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ccbdeb54d5_0_3"/>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solidFill>
                  <a:srgbClr val="B2D0B4"/>
                </a:solidFill>
                <a:latin typeface="Arial"/>
                <a:ea typeface="Arial"/>
                <a:cs typeface="Arial"/>
                <a:sym typeface="Arial"/>
              </a:rPr>
              <a:t>Έργα που κινδύνευσαν με απένταξη</a:t>
            </a:r>
            <a:endParaRPr>
              <a:latin typeface="Arial"/>
              <a:ea typeface="Arial"/>
              <a:cs typeface="Arial"/>
              <a:sym typeface="Arial"/>
            </a:endParaRPr>
          </a:p>
        </p:txBody>
      </p:sp>
      <p:sp>
        <p:nvSpPr>
          <p:cNvPr id="226" name="Google Shape;226;g2ccbdeb54d5_0_3"/>
          <p:cNvSpPr txBox="1">
            <a:spLocks noGrp="1"/>
          </p:cNvSpPr>
          <p:nvPr>
            <p:ph type="body" idx="1"/>
          </p:nvPr>
        </p:nvSpPr>
        <p:spPr>
          <a:xfrm>
            <a:off x="838200" y="1825625"/>
            <a:ext cx="10515600" cy="4864500"/>
          </a:xfrm>
          <a:prstGeom prst="rect">
            <a:avLst/>
          </a:prstGeom>
          <a:noFill/>
          <a:ln>
            <a:noFill/>
          </a:ln>
        </p:spPr>
        <p:txBody>
          <a:bodyPr spcFirstLastPara="1" wrap="square" lIns="91425" tIns="45700" rIns="91425" bIns="45700" anchor="t" anchorCtr="0">
            <a:normAutofit/>
          </a:bodyPr>
          <a:lstStyle/>
          <a:p>
            <a:pPr marL="457200" lvl="0" indent="-393700" algn="l" rtl="0">
              <a:spcBef>
                <a:spcPts val="1800"/>
              </a:spcBef>
              <a:spcAft>
                <a:spcPts val="0"/>
              </a:spcAft>
              <a:buClr>
                <a:srgbClr val="FFFFFF"/>
              </a:buClr>
              <a:buSzPts val="2600"/>
              <a:buFont typeface="Arial"/>
              <a:buChar char="●"/>
            </a:pPr>
            <a:r>
              <a:rPr lang="el-GR" sz="2600" b="1">
                <a:solidFill>
                  <a:srgbClr val="FFFFFF"/>
                </a:solidFill>
                <a:latin typeface="Arial"/>
                <a:ea typeface="Arial"/>
                <a:cs typeface="Arial"/>
                <a:sym typeface="Arial"/>
              </a:rPr>
              <a:t>Συμπληρωματικά έργα προστασίας διαβρούμενων ακτών Τ.Κ. Παραλίας Δήμου Κατερίνης.</a:t>
            </a:r>
            <a:endParaRPr sz="2600" b="1">
              <a:solidFill>
                <a:srgbClr val="FFFFFF"/>
              </a:solidFill>
              <a:latin typeface="Arial"/>
              <a:ea typeface="Arial"/>
              <a:cs typeface="Arial"/>
              <a:sym typeface="Arial"/>
            </a:endParaRPr>
          </a:p>
          <a:p>
            <a:pPr marL="457200" lvl="0" indent="-393700" algn="l" rtl="0">
              <a:spcBef>
                <a:spcPts val="1000"/>
              </a:spcBef>
              <a:spcAft>
                <a:spcPts val="0"/>
              </a:spcAft>
              <a:buClr>
                <a:srgbClr val="FFFFFF"/>
              </a:buClr>
              <a:buSzPts val="2600"/>
              <a:buFont typeface="Arial"/>
              <a:buChar char="●"/>
            </a:pPr>
            <a:r>
              <a:rPr lang="el-GR" sz="2600" b="1">
                <a:latin typeface="Arial"/>
                <a:ea typeface="Arial"/>
                <a:cs typeface="Arial"/>
                <a:sym typeface="Arial"/>
              </a:rPr>
              <a:t>Ενεργειακή αναβάθμιση δημαρχειακού μεγάρου Δήμου Κατερίνης.</a:t>
            </a:r>
            <a:endParaRPr sz="2600" b="1">
              <a:latin typeface="Arial"/>
              <a:ea typeface="Arial"/>
              <a:cs typeface="Arial"/>
              <a:sym typeface="Arial"/>
            </a:endParaRPr>
          </a:p>
          <a:p>
            <a:pPr marL="457200" lvl="0" indent="-393700" algn="l" rtl="0">
              <a:spcBef>
                <a:spcPts val="1800"/>
              </a:spcBef>
              <a:spcAft>
                <a:spcPts val="0"/>
              </a:spcAft>
              <a:buSzPts val="2600"/>
              <a:buFont typeface="Arial"/>
              <a:buChar char="●"/>
            </a:pPr>
            <a:r>
              <a:rPr lang="el-GR" sz="2600" b="1">
                <a:latin typeface="Arial"/>
                <a:ea typeface="Arial"/>
                <a:cs typeface="Arial"/>
                <a:sym typeface="Arial"/>
              </a:rPr>
              <a:t>Επιχορήγηση των Δήμων και των Νομικών Προσώπων αυτών για προσαρμογή λειτουργούντων δημοτικών βρεφικών, παιδικών και βρεφονηπιακών σταθμών.</a:t>
            </a:r>
            <a:endParaRPr sz="2600" b="1">
              <a:latin typeface="Arial"/>
              <a:ea typeface="Arial"/>
              <a:cs typeface="Arial"/>
              <a:sym typeface="Arial"/>
            </a:endParaRPr>
          </a:p>
          <a:p>
            <a:pPr marL="457200" lvl="0" indent="-393700" algn="l" rtl="0">
              <a:spcBef>
                <a:spcPts val="1800"/>
              </a:spcBef>
              <a:spcAft>
                <a:spcPts val="1000"/>
              </a:spcAft>
              <a:buSzPts val="2600"/>
              <a:buFont typeface="Arial"/>
              <a:buChar char="●"/>
            </a:pPr>
            <a:r>
              <a:rPr lang="el-GR" sz="2600" b="1">
                <a:latin typeface="Arial"/>
                <a:ea typeface="Arial"/>
                <a:cs typeface="Arial"/>
                <a:sym typeface="Arial"/>
              </a:rPr>
              <a:t>Δράσεις για υποδομές που χρήζουν αντισεισμικής προστασίας.</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1029d39a1b_1_0"/>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solidFill>
                  <a:srgbClr val="B2D0B4"/>
                </a:solidFill>
                <a:latin typeface="Arial"/>
                <a:ea typeface="Arial"/>
                <a:cs typeface="Arial"/>
                <a:sym typeface="Arial"/>
              </a:rPr>
              <a:t>Έργα που έμειναν στα χαρτιά</a:t>
            </a:r>
            <a:endParaRPr>
              <a:latin typeface="Arial"/>
              <a:ea typeface="Arial"/>
              <a:cs typeface="Arial"/>
              <a:sym typeface="Arial"/>
            </a:endParaRPr>
          </a:p>
        </p:txBody>
      </p:sp>
      <p:sp>
        <p:nvSpPr>
          <p:cNvPr id="232" name="Google Shape;232;g31029d39a1b_1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406400" algn="l" rtl="0">
              <a:spcBef>
                <a:spcPts val="1800"/>
              </a:spcBef>
              <a:spcAft>
                <a:spcPts val="0"/>
              </a:spcAft>
              <a:buClr>
                <a:srgbClr val="FFFFFF"/>
              </a:buClr>
              <a:buSzPts val="2800"/>
              <a:buFont typeface="Arial"/>
              <a:buChar char="●"/>
            </a:pPr>
            <a:r>
              <a:rPr lang="el-GR" sz="2800" b="1">
                <a:solidFill>
                  <a:srgbClr val="FFFFFF"/>
                </a:solidFill>
                <a:latin typeface="Arial"/>
                <a:ea typeface="Arial"/>
                <a:cs typeface="Arial"/>
                <a:sym typeface="Arial"/>
              </a:rPr>
              <a:t>Η αξιοποίηση των δύο πρώην στρατοπέδων στον Δήμο Κατερίνης.</a:t>
            </a:r>
            <a:endParaRPr sz="2800" b="1">
              <a:solidFill>
                <a:srgbClr val="FFFFFF"/>
              </a:solidFill>
              <a:latin typeface="Arial"/>
              <a:ea typeface="Arial"/>
              <a:cs typeface="Arial"/>
              <a:sym typeface="Arial"/>
            </a:endParaRPr>
          </a:p>
          <a:p>
            <a:pPr marL="0" lvl="0" indent="0" algn="l" rtl="0">
              <a:spcBef>
                <a:spcPts val="1800"/>
              </a:spcBef>
              <a:spcAft>
                <a:spcPts val="0"/>
              </a:spcAft>
              <a:buNone/>
            </a:pPr>
            <a:endParaRPr sz="2800" b="1">
              <a:solidFill>
                <a:srgbClr val="FFFFFF"/>
              </a:solidFill>
              <a:latin typeface="Arial"/>
              <a:ea typeface="Arial"/>
              <a:cs typeface="Arial"/>
              <a:sym typeface="Arial"/>
            </a:endParaRPr>
          </a:p>
          <a:p>
            <a:pPr marL="457200" lvl="0" indent="-406400" algn="l" rtl="0">
              <a:spcBef>
                <a:spcPts val="1800"/>
              </a:spcBef>
              <a:spcAft>
                <a:spcPts val="0"/>
              </a:spcAft>
              <a:buSzPts val="2800"/>
              <a:buFont typeface="Arial"/>
              <a:buChar char="●"/>
            </a:pPr>
            <a:r>
              <a:rPr lang="el-GR" sz="2800" b="1">
                <a:latin typeface="Arial"/>
                <a:ea typeface="Arial"/>
                <a:cs typeface="Arial"/>
                <a:sym typeface="Arial"/>
              </a:rPr>
              <a:t>Η αξιοποίηση του Εργοστασίου Εμποτισμού στο Σιδηροδρομικό Σταθμό Κατερίνης.</a:t>
            </a:r>
            <a:endParaRPr>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a:spLocks noGrp="1"/>
          </p:cNvSpPr>
          <p:nvPr>
            <p:ph type="title"/>
          </p:nvPr>
        </p:nvSpPr>
        <p:spPr>
          <a:xfrm>
            <a:off x="838200" y="365126"/>
            <a:ext cx="10515600" cy="114522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Ενημέρωση Πολιτών</a:t>
            </a:r>
            <a:endParaRPr>
              <a:latin typeface="Arial"/>
              <a:ea typeface="Arial"/>
              <a:cs typeface="Arial"/>
              <a:sym typeface="Arial"/>
            </a:endParaRPr>
          </a:p>
        </p:txBody>
      </p:sp>
      <p:sp>
        <p:nvSpPr>
          <p:cNvPr id="118" name="Google Shape;118;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228600" lvl="0" indent="0" algn="just" rtl="0">
              <a:lnSpc>
                <a:spcPct val="150000"/>
              </a:lnSpc>
              <a:spcBef>
                <a:spcPts val="0"/>
              </a:spcBef>
              <a:spcAft>
                <a:spcPts val="0"/>
              </a:spcAft>
              <a:buNone/>
            </a:pPr>
            <a:r>
              <a:rPr lang="el-GR">
                <a:latin typeface="Arial"/>
                <a:ea typeface="Arial"/>
                <a:cs typeface="Arial"/>
                <a:sym typeface="Arial"/>
              </a:rPr>
              <a:t>Για αυτή την ενημέρωση συνεργάστηκαν όλες οι αντιδημαρχίες του Δήμου Κατερίνης. Τα στοιχεία που θα παραθέσουμε παρακάτω είναι ποσοτικά και ποιοτικά, από πηγές που δεν χωρούν διάψευση (Υπουργείο Εσωτερικών, Διεύθυνση Οικονομικών Υπηρεσιών του Δήμου Κατερίνης, Διαύγεια, αλληλογραφία με υπουργεία) και θα είναι διαθέσιμα σε κάθε ενδιαφερόμενο. Επίσης κάποια από αυτά τα στοιχεία έχουν ζητηθεί από την Εισαγγελία Κατερίνης.  Παράλληλα όποια νέα στοιχεία έχουν προκύψει που αφορούν μη σύννομες ενέργειας θα αποσταλούν στην Εισαγγελία Κατερίνης, στον Εισαγγελέα Διαφθοράς και τον Εισαγγελέα Οικονομικού Εγκλήματος. </a:t>
            </a:r>
            <a:endParaRPr>
              <a:latin typeface="Arial"/>
              <a:ea typeface="Arial"/>
              <a:cs typeface="Arial"/>
              <a:sym typeface="Arial"/>
            </a:endParaRPr>
          </a:p>
          <a:p>
            <a:pPr marL="228600" lvl="0" indent="0" algn="just" rtl="0">
              <a:lnSpc>
                <a:spcPct val="150000"/>
              </a:lnSpc>
              <a:spcBef>
                <a:spcPts val="1600"/>
              </a:spcBef>
              <a:spcAft>
                <a:spcPts val="1600"/>
              </a:spcAft>
              <a:buNone/>
            </a:pPr>
            <a:r>
              <a:rPr lang="el-GR">
                <a:latin typeface="Arial"/>
                <a:ea typeface="Arial"/>
                <a:cs typeface="Arial"/>
                <a:sym typeface="Arial"/>
              </a:rPr>
              <a:t>Τέλος για λόγους οικονομίας χρόνου, σήμερα θα παρουσιάσουμε κάποια από τα στοιχεία αυτά, στην πραγματικότητα όμως τα στοιχεία που έχουμε συλλέξει είναι πολύ περισσότερα. </a:t>
            </a:r>
            <a:endParaRPr>
              <a:latin typeface="Arial"/>
              <a:ea typeface="Arial"/>
              <a:cs typeface="Arial"/>
              <a:sym typeface="Arial"/>
            </a:endParaRPr>
          </a:p>
        </p:txBody>
      </p:sp>
      <p:sp>
        <p:nvSpPr>
          <p:cNvPr id="119" name="Google Shape;119;p2"/>
          <p:cNvSpPr txBox="1"/>
          <p:nvPr/>
        </p:nvSpPr>
        <p:spPr>
          <a:xfrm>
            <a:off x="-1157300" y="2861075"/>
            <a:ext cx="6172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solidFill>
                <a:schemeClr val="lt1"/>
              </a:solidFill>
              <a:latin typeface="Century Schoolbook"/>
              <a:ea typeface="Century Schoolbook"/>
              <a:cs typeface="Century Schoolbook"/>
              <a:sym typeface="Century Schoolboo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13b843af24_0_1"/>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solidFill>
                  <a:srgbClr val="B2D0B4"/>
                </a:solidFill>
                <a:latin typeface="Arial"/>
                <a:ea typeface="Arial"/>
                <a:cs typeface="Arial"/>
                <a:sym typeface="Arial"/>
              </a:rPr>
              <a:t>Έλλειψη ουσιαστικών μελετών</a:t>
            </a:r>
            <a:endParaRPr>
              <a:latin typeface="Arial"/>
              <a:ea typeface="Arial"/>
              <a:cs typeface="Arial"/>
              <a:sym typeface="Arial"/>
            </a:endParaRPr>
          </a:p>
        </p:txBody>
      </p:sp>
      <p:sp>
        <p:nvSpPr>
          <p:cNvPr id="238" name="Google Shape;238;g313b843af24_0_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406400" algn="l" rtl="0">
              <a:lnSpc>
                <a:spcPct val="100000"/>
              </a:lnSpc>
              <a:spcBef>
                <a:spcPts val="0"/>
              </a:spcBef>
              <a:spcAft>
                <a:spcPts val="0"/>
              </a:spcAft>
              <a:buSzPts val="2800"/>
              <a:buFont typeface="Arial"/>
              <a:buChar char="●"/>
            </a:pPr>
            <a:r>
              <a:rPr lang="el-GR" sz="2800" b="1">
                <a:latin typeface="Arial"/>
                <a:ea typeface="Arial"/>
                <a:cs typeface="Arial"/>
                <a:sym typeface="Arial"/>
              </a:rPr>
              <a:t>Δημοτικό Σχέδιο Μείωσης Εκπομπών (ΔηΣΜΕ)</a:t>
            </a:r>
            <a:endParaRPr sz="2800" b="1">
              <a:solidFill>
                <a:srgbClr val="FFFFFF"/>
              </a:solidFill>
              <a:latin typeface="Arial"/>
              <a:ea typeface="Arial"/>
              <a:cs typeface="Arial"/>
              <a:sym typeface="Arial"/>
            </a:endParaRPr>
          </a:p>
          <a:p>
            <a:pPr marL="457200" lvl="0" indent="-406400" algn="l" rtl="0">
              <a:lnSpc>
                <a:spcPct val="100000"/>
              </a:lnSpc>
              <a:spcBef>
                <a:spcPts val="1000"/>
              </a:spcBef>
              <a:spcAft>
                <a:spcPts val="0"/>
              </a:spcAft>
              <a:buSzPts val="2800"/>
              <a:buFont typeface="Arial"/>
              <a:buChar char="●"/>
            </a:pPr>
            <a:r>
              <a:rPr lang="el-GR" sz="2800" b="1">
                <a:latin typeface="Arial"/>
                <a:ea typeface="Arial"/>
                <a:cs typeface="Arial"/>
                <a:sym typeface="Arial"/>
              </a:rPr>
              <a:t>Σχέδιο Ενεργειακής Απόδοσης Κτιρίων Περιφερειών και Δήμων(ΣΕΑΚ)</a:t>
            </a:r>
            <a:endParaRPr sz="2800" b="1">
              <a:latin typeface="Arial"/>
              <a:ea typeface="Arial"/>
              <a:cs typeface="Arial"/>
              <a:sym typeface="Arial"/>
            </a:endParaRPr>
          </a:p>
          <a:p>
            <a:pPr marL="457200" lvl="0" indent="-406400" algn="l" rtl="0">
              <a:lnSpc>
                <a:spcPct val="100000"/>
              </a:lnSpc>
              <a:spcBef>
                <a:spcPts val="1800"/>
              </a:spcBef>
              <a:spcAft>
                <a:spcPts val="1000"/>
              </a:spcAft>
              <a:buSzPts val="2800"/>
              <a:buFont typeface="Arial"/>
              <a:buChar char="●"/>
            </a:pPr>
            <a:r>
              <a:rPr lang="el-GR" sz="2800" b="1">
                <a:latin typeface="Arial"/>
                <a:ea typeface="Arial"/>
                <a:cs typeface="Arial"/>
                <a:sym typeface="Arial"/>
              </a:rPr>
              <a:t>Τοπικό Σχέδιο Δράσης για την Ισότητα των Φύλων</a:t>
            </a:r>
            <a:endParaRPr sz="2800" b="1">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31029d39a1b_0_1"/>
          <p:cNvSpPr txBox="1">
            <a:spLocks noGrp="1"/>
          </p:cNvSpPr>
          <p:nvPr>
            <p:ph type="title"/>
          </p:nvPr>
        </p:nvSpPr>
        <p:spPr>
          <a:xfrm>
            <a:off x="841248" y="3429000"/>
            <a:ext cx="9601200" cy="1838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700"/>
              <a:buFont typeface="Century Schoolbook"/>
              <a:buNone/>
            </a:pPr>
            <a:r>
              <a:rPr lang="el-GR">
                <a:latin typeface="Arial"/>
                <a:ea typeface="Arial"/>
                <a:cs typeface="Arial"/>
                <a:sym typeface="Arial"/>
              </a:rPr>
              <a:t>Ενέργειες της νέας Διοίκησης</a:t>
            </a: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313976b5599_0_96"/>
          <p:cNvSpPr txBox="1">
            <a:spLocks noGrp="1"/>
          </p:cNvSpPr>
          <p:nvPr>
            <p:ph type="title"/>
          </p:nvPr>
        </p:nvSpPr>
        <p:spPr>
          <a:xfrm>
            <a:off x="838200" y="365126"/>
            <a:ext cx="10515600" cy="1145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l-GR">
                <a:latin typeface="Arial"/>
                <a:ea typeface="Arial"/>
                <a:cs typeface="Arial"/>
                <a:sym typeface="Arial"/>
              </a:rPr>
              <a:t>Ενέργειες της νέας Διοίκησης</a:t>
            </a:r>
            <a:endParaRPr>
              <a:latin typeface="Arial"/>
              <a:ea typeface="Arial"/>
              <a:cs typeface="Arial"/>
              <a:sym typeface="Arial"/>
            </a:endParaRPr>
          </a:p>
        </p:txBody>
      </p:sp>
      <p:sp>
        <p:nvSpPr>
          <p:cNvPr id="251" name="Google Shape;251;g313976b5599_0_9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93700" algn="l" rtl="0">
              <a:lnSpc>
                <a:spcPct val="100000"/>
              </a:lnSpc>
              <a:spcBef>
                <a:spcPts val="1800"/>
              </a:spcBef>
              <a:spcAft>
                <a:spcPts val="0"/>
              </a:spcAft>
              <a:buSzPts val="2600"/>
              <a:buFont typeface="Arial"/>
              <a:buChar char="●"/>
            </a:pPr>
            <a:r>
              <a:rPr lang="el-GR" sz="2600">
                <a:latin typeface="Arial"/>
                <a:ea typeface="Arial"/>
                <a:cs typeface="Arial"/>
                <a:sym typeface="Arial"/>
              </a:rPr>
              <a:t>Μεταφορά των ΚΕΠ Κατερίνης στο φυσικό τους χώρο.</a:t>
            </a:r>
            <a:endParaRPr sz="2600">
              <a:latin typeface="Arial"/>
              <a:ea typeface="Arial"/>
              <a:cs typeface="Arial"/>
              <a:sym typeface="Arial"/>
            </a:endParaRPr>
          </a:p>
          <a:p>
            <a:pPr marL="457200" lvl="0" indent="-393700" algn="l" rtl="0">
              <a:lnSpc>
                <a:spcPct val="100000"/>
              </a:lnSpc>
              <a:spcBef>
                <a:spcPts val="1800"/>
              </a:spcBef>
              <a:spcAft>
                <a:spcPts val="0"/>
              </a:spcAft>
              <a:buSzPts val="2600"/>
              <a:buFont typeface="Arial"/>
              <a:buChar char="●"/>
            </a:pPr>
            <a:r>
              <a:rPr lang="el-GR" sz="2600">
                <a:latin typeface="Arial"/>
                <a:ea typeface="Arial"/>
                <a:cs typeface="Arial"/>
                <a:sym typeface="Arial"/>
              </a:rPr>
              <a:t>Εκσυγχρονισμός περιφερειακών ΚΕΠ. </a:t>
            </a:r>
            <a:endParaRPr sz="2600">
              <a:latin typeface="Arial"/>
              <a:ea typeface="Arial"/>
              <a:cs typeface="Arial"/>
              <a:sym typeface="Arial"/>
            </a:endParaRPr>
          </a:p>
          <a:p>
            <a:pPr marL="457200" lvl="0" indent="-393700" algn="l" rtl="0">
              <a:lnSpc>
                <a:spcPct val="100000"/>
              </a:lnSpc>
              <a:spcBef>
                <a:spcPts val="1800"/>
              </a:spcBef>
              <a:spcAft>
                <a:spcPts val="0"/>
              </a:spcAft>
              <a:buSzPts val="2600"/>
              <a:buFont typeface="Arial"/>
              <a:buChar char="●"/>
            </a:pPr>
            <a:r>
              <a:rPr lang="el-GR" sz="2600">
                <a:latin typeface="Arial"/>
                <a:ea typeface="Arial"/>
                <a:cs typeface="Arial"/>
                <a:sym typeface="Arial"/>
              </a:rPr>
              <a:t>Ψηφιοποίηση Αρχείων.</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Συμφωνία με ΦοΔΣΑ για μεταφορά απορριμμάτων με εξοικονόμηση 500.000€ ετησίως. </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Επανεκκίνηση του έργου στο Γυμναστήριο Τ9 (Σιδ. Σταθμός).</a:t>
            </a:r>
            <a:endParaRPr sz="2600">
              <a:latin typeface="Arial"/>
              <a:ea typeface="Arial"/>
              <a:cs typeface="Arial"/>
              <a:sym typeface="Arial"/>
            </a:endParaRPr>
          </a:p>
          <a:p>
            <a:pPr marL="0" lvl="0" indent="0" algn="l" rtl="0">
              <a:lnSpc>
                <a:spcPct val="100000"/>
              </a:lnSpc>
              <a:spcBef>
                <a:spcPts val="1000"/>
              </a:spcBef>
              <a:spcAft>
                <a:spcPts val="1000"/>
              </a:spcAft>
              <a:buNone/>
            </a:pPr>
            <a:endParaRPr sz="2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31029d39a1b_0_11"/>
          <p:cNvSpPr txBox="1">
            <a:spLocks noGrp="1"/>
          </p:cNvSpPr>
          <p:nvPr>
            <p:ph type="title"/>
          </p:nvPr>
        </p:nvSpPr>
        <p:spPr>
          <a:xfrm>
            <a:off x="838200" y="365126"/>
            <a:ext cx="10515600" cy="1145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l-GR">
                <a:latin typeface="Arial"/>
                <a:ea typeface="Arial"/>
                <a:cs typeface="Arial"/>
                <a:sym typeface="Arial"/>
              </a:rPr>
              <a:t>Ενέργειες της νέας Διοίκησης</a:t>
            </a:r>
            <a:endParaRPr>
              <a:latin typeface="Arial"/>
              <a:ea typeface="Arial"/>
              <a:cs typeface="Arial"/>
              <a:sym typeface="Arial"/>
            </a:endParaRPr>
          </a:p>
        </p:txBody>
      </p:sp>
      <p:sp>
        <p:nvSpPr>
          <p:cNvPr id="258" name="Google Shape;258;g31029d39a1b_0_1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93700" algn="l" rtl="0">
              <a:lnSpc>
                <a:spcPct val="100000"/>
              </a:lnSpc>
              <a:spcBef>
                <a:spcPts val="1800"/>
              </a:spcBef>
              <a:spcAft>
                <a:spcPts val="0"/>
              </a:spcAft>
              <a:buSzPts val="2600"/>
              <a:buFont typeface="Arial"/>
              <a:buChar char="●"/>
            </a:pPr>
            <a:r>
              <a:rPr lang="el-GR" sz="2600">
                <a:latin typeface="Arial"/>
                <a:ea typeface="Arial"/>
                <a:cs typeface="Arial"/>
                <a:sym typeface="Arial"/>
              </a:rPr>
              <a:t>Έκδοση αδειών λειτουργίας για τις αθλητικές εγκαταστάσεις του Δήμου μετά από δέκα και πλέον χρόνια. Ήδη έχουν αδειοδοτηθεί Α’ και Β’ ΔΑΚ και το Τ9 και είμαστε στη διαδικασία αδειοδότησης του Δημοτικού Κολυμβητηρίου. </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Επανασύσταση της Φιλαρμονικής Ορχήστρας του Δήμου. </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Νέα εποχή για το Δημοτικό Ωδείο με 13 νέους καθηγητές μουσικής.  </a:t>
            </a:r>
            <a:endParaRPr sz="2600">
              <a:latin typeface="Arial"/>
              <a:ea typeface="Arial"/>
              <a:cs typeface="Arial"/>
              <a:sym typeface="Arial"/>
            </a:endParaRPr>
          </a:p>
          <a:p>
            <a:pPr marL="457200" lvl="0" indent="-393700" algn="l" rtl="0">
              <a:lnSpc>
                <a:spcPct val="100000"/>
              </a:lnSpc>
              <a:spcBef>
                <a:spcPts val="1800"/>
              </a:spcBef>
              <a:spcAft>
                <a:spcPts val="1000"/>
              </a:spcAft>
              <a:buSzPts val="2600"/>
              <a:buFont typeface="Arial"/>
              <a:buChar char="●"/>
            </a:pPr>
            <a:r>
              <a:rPr lang="el-GR" sz="2600">
                <a:latin typeface="Arial"/>
                <a:ea typeface="Arial"/>
                <a:cs typeface="Arial"/>
                <a:sym typeface="Arial"/>
              </a:rPr>
              <a:t>Αναβάθμιση του θεσμού και της Λειτουργίας της Εμποροπανήγυρης με 40.000 επισκέπτες και 120 εκθέτες. </a:t>
            </a:r>
            <a:endParaRPr sz="260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3139b3fded6_0_14"/>
          <p:cNvSpPr txBox="1">
            <a:spLocks noGrp="1"/>
          </p:cNvSpPr>
          <p:nvPr>
            <p:ph type="title"/>
          </p:nvPr>
        </p:nvSpPr>
        <p:spPr>
          <a:xfrm>
            <a:off x="838200" y="365126"/>
            <a:ext cx="10515600" cy="1145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l-GR">
                <a:latin typeface="Arial"/>
                <a:ea typeface="Arial"/>
                <a:cs typeface="Arial"/>
                <a:sym typeface="Arial"/>
              </a:rPr>
              <a:t>Ενέργειες της νέας Διοίκησης</a:t>
            </a:r>
            <a:endParaRPr>
              <a:latin typeface="Arial"/>
              <a:ea typeface="Arial"/>
              <a:cs typeface="Arial"/>
              <a:sym typeface="Arial"/>
            </a:endParaRPr>
          </a:p>
        </p:txBody>
      </p:sp>
      <p:sp>
        <p:nvSpPr>
          <p:cNvPr id="265" name="Google Shape;265;g3139b3fded6_0_1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93700" algn="l" rtl="0">
              <a:lnSpc>
                <a:spcPct val="100000"/>
              </a:lnSpc>
              <a:spcBef>
                <a:spcPts val="1800"/>
              </a:spcBef>
              <a:spcAft>
                <a:spcPts val="0"/>
              </a:spcAft>
              <a:buSzPts val="2600"/>
              <a:buFont typeface="Arial"/>
              <a:buChar char="●"/>
            </a:pPr>
            <a:r>
              <a:rPr lang="el-GR" sz="2600">
                <a:latin typeface="Arial"/>
                <a:ea typeface="Arial"/>
                <a:cs typeface="Arial"/>
                <a:sym typeface="Arial"/>
              </a:rPr>
              <a:t>Ολοκλήρωση της ανακαίνισης του Κυνοκομείου</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Διοργάνωση της 1ης Γιορτής Ακτινιδίου </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Νέα κανονιστική διάταξη για τη λειτουργία των Περιπτέρων.</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Εισαγωγή του Καφέ Κάδου από την Αντιδημαρχία Καθαριότητας.</a:t>
            </a:r>
            <a:endParaRPr sz="2600">
              <a:latin typeface="Arial"/>
              <a:ea typeface="Arial"/>
              <a:cs typeface="Arial"/>
              <a:sym typeface="Arial"/>
            </a:endParaRPr>
          </a:p>
          <a:p>
            <a:pPr marL="457200" lvl="0" indent="-393700" algn="l" rtl="0">
              <a:lnSpc>
                <a:spcPct val="100000"/>
              </a:lnSpc>
              <a:spcBef>
                <a:spcPts val="1800"/>
              </a:spcBef>
              <a:spcAft>
                <a:spcPts val="1000"/>
              </a:spcAft>
              <a:buSzPts val="2600"/>
              <a:buFont typeface="Arial"/>
              <a:buChar char="●"/>
            </a:pPr>
            <a:r>
              <a:rPr lang="el-GR" sz="2600">
                <a:latin typeface="Arial"/>
                <a:ea typeface="Arial"/>
                <a:cs typeface="Arial"/>
                <a:sym typeface="Arial"/>
              </a:rPr>
              <a:t>Πρωτιά του Δήμου στην Κ. Μακεδονία στην συλλογή βιοαποβλήτων. </a:t>
            </a:r>
            <a:endParaRPr sz="26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313b843af24_0_6"/>
          <p:cNvSpPr txBox="1">
            <a:spLocks noGrp="1"/>
          </p:cNvSpPr>
          <p:nvPr>
            <p:ph type="title"/>
          </p:nvPr>
        </p:nvSpPr>
        <p:spPr>
          <a:xfrm>
            <a:off x="838200" y="365126"/>
            <a:ext cx="10515600" cy="1145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l-GR">
                <a:latin typeface="Arial"/>
                <a:ea typeface="Arial"/>
                <a:cs typeface="Arial"/>
                <a:sym typeface="Arial"/>
              </a:rPr>
              <a:t>Ενέργειες της νέας Διοίκησης</a:t>
            </a:r>
            <a:endParaRPr>
              <a:latin typeface="Arial"/>
              <a:ea typeface="Arial"/>
              <a:cs typeface="Arial"/>
              <a:sym typeface="Arial"/>
            </a:endParaRPr>
          </a:p>
        </p:txBody>
      </p:sp>
      <p:sp>
        <p:nvSpPr>
          <p:cNvPr id="272" name="Google Shape;272;g313b843af24_0_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93700" algn="l" rtl="0">
              <a:lnSpc>
                <a:spcPct val="100000"/>
              </a:lnSpc>
              <a:spcBef>
                <a:spcPts val="1800"/>
              </a:spcBef>
              <a:spcAft>
                <a:spcPts val="0"/>
              </a:spcAft>
              <a:buSzPts val="2600"/>
              <a:buFont typeface="Arial"/>
              <a:buChar char="●"/>
            </a:pPr>
            <a:r>
              <a:rPr lang="el-GR" sz="2600">
                <a:latin typeface="Arial"/>
                <a:ea typeface="Arial"/>
                <a:cs typeface="Arial"/>
                <a:sym typeface="Arial"/>
              </a:rPr>
              <a:t>Μετά από δεκαετίες έγινε για πρώτη φορά ολοκληρωμένη μελέτη για την κατάσταση των δέντρων στο Πάρκο της πόλης, και τα παλαιά, γερασμένα και επικίνδυνα δέντρα αντικαθίστανται με νέα. </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Εκτεταμένες επισκευές στα Αντλιοστάσια.</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Αγορά Λεωφορείου για το Ειδικό Σχολείο Κατερίνης</a:t>
            </a:r>
            <a:endParaRPr sz="2600">
              <a:latin typeface="Arial"/>
              <a:ea typeface="Arial"/>
              <a:cs typeface="Arial"/>
              <a:sym typeface="Arial"/>
            </a:endParaRPr>
          </a:p>
          <a:p>
            <a:pPr marL="457200" lvl="0" indent="-393700" algn="l" rtl="0">
              <a:lnSpc>
                <a:spcPct val="100000"/>
              </a:lnSpc>
              <a:spcBef>
                <a:spcPts val="1800"/>
              </a:spcBef>
              <a:spcAft>
                <a:spcPts val="0"/>
              </a:spcAft>
              <a:buSzPts val="2600"/>
              <a:buFont typeface="Arial"/>
              <a:buChar char="●"/>
            </a:pPr>
            <a:r>
              <a:rPr lang="el-GR" sz="2600">
                <a:latin typeface="Arial"/>
                <a:ea typeface="Arial"/>
                <a:cs typeface="Arial"/>
                <a:sym typeface="Arial"/>
              </a:rPr>
              <a:t>Προχωρήσαμε στην Υλοποίηση του Σχεδίου Φόρτισης Ηλεκτρικών Οχημάτων που είχε μείνει στα χαρτιά.</a:t>
            </a:r>
            <a:endParaRPr sz="2600">
              <a:latin typeface="Arial"/>
              <a:ea typeface="Arial"/>
              <a:cs typeface="Arial"/>
              <a:sym typeface="Arial"/>
            </a:endParaRPr>
          </a:p>
          <a:p>
            <a:pPr marL="0" lvl="0" indent="0" algn="l" rtl="0">
              <a:lnSpc>
                <a:spcPct val="100000"/>
              </a:lnSpc>
              <a:spcBef>
                <a:spcPts val="18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3126d56f459_0_0"/>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Αθλητικές - Πολιτιστικές Δραστηριότητες</a:t>
            </a:r>
            <a:endParaRPr>
              <a:latin typeface="Arial"/>
              <a:ea typeface="Arial"/>
              <a:cs typeface="Arial"/>
              <a:sym typeface="Arial"/>
            </a:endParaRPr>
          </a:p>
        </p:txBody>
      </p:sp>
      <p:sp>
        <p:nvSpPr>
          <p:cNvPr id="278" name="Google Shape;278;g3126d56f459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457200" lvl="0" indent="-387350" algn="l" rtl="0">
              <a:lnSpc>
                <a:spcPct val="100000"/>
              </a:lnSpc>
              <a:spcBef>
                <a:spcPts val="0"/>
              </a:spcBef>
              <a:spcAft>
                <a:spcPts val="0"/>
              </a:spcAft>
              <a:buSzPts val="2500"/>
              <a:buChar char="●"/>
            </a:pPr>
            <a:r>
              <a:rPr lang="el-GR" sz="2700"/>
              <a:t>Διοργάνωση Αποκριάτικων εκδηλώσεων MASQUERINI 2024.</a:t>
            </a:r>
            <a:endParaRPr sz="2700"/>
          </a:p>
          <a:p>
            <a:pPr marL="457200" lvl="0" indent="-400050" algn="l" rtl="0">
              <a:lnSpc>
                <a:spcPct val="100000"/>
              </a:lnSpc>
              <a:spcBef>
                <a:spcPts val="1000"/>
              </a:spcBef>
              <a:spcAft>
                <a:spcPts val="0"/>
              </a:spcAft>
              <a:buSzPts val="2700"/>
              <a:buChar char="●"/>
            </a:pPr>
            <a:r>
              <a:rPr lang="el-GR" sz="2700"/>
              <a:t>Συμμετοχή στη Διοργάνωση του Διεθνή Ποδηλατικού Γύρου Ελλάδας 2024</a:t>
            </a:r>
            <a:endParaRPr sz="2700"/>
          </a:p>
          <a:p>
            <a:pPr marL="457200" lvl="0" indent="-400050" algn="l" rtl="0">
              <a:lnSpc>
                <a:spcPct val="100000"/>
              </a:lnSpc>
              <a:spcBef>
                <a:spcPts val="1000"/>
              </a:spcBef>
              <a:spcAft>
                <a:spcPts val="0"/>
              </a:spcAft>
              <a:buSzPts val="2700"/>
              <a:buChar char="●"/>
            </a:pPr>
            <a:r>
              <a:rPr lang="el-GR" sz="2700"/>
              <a:t>Δρόμοι ανοικτοί για το Kragujevac!	- Street Food Festival	</a:t>
            </a:r>
            <a:endParaRPr sz="2700"/>
          </a:p>
          <a:p>
            <a:pPr marL="457200" lvl="0" indent="-387350" algn="l" rtl="0">
              <a:lnSpc>
                <a:spcPct val="100000"/>
              </a:lnSpc>
              <a:spcBef>
                <a:spcPts val="1000"/>
              </a:spcBef>
              <a:spcAft>
                <a:spcPts val="0"/>
              </a:spcAft>
              <a:buSzPts val="2500"/>
              <a:buChar char="●"/>
            </a:pPr>
            <a:r>
              <a:rPr lang="el-GR" sz="2700"/>
              <a:t>Γαστρονομικό Φεστιβάλ.</a:t>
            </a:r>
            <a:endParaRPr sz="2700"/>
          </a:p>
          <a:p>
            <a:pPr marL="457200" lvl="0" indent="-400050" algn="l" rtl="0">
              <a:lnSpc>
                <a:spcPct val="100000"/>
              </a:lnSpc>
              <a:spcBef>
                <a:spcPts val="1000"/>
              </a:spcBef>
              <a:spcAft>
                <a:spcPts val="0"/>
              </a:spcAft>
              <a:buSzPts val="2700"/>
              <a:buChar char="●"/>
            </a:pPr>
            <a:r>
              <a:rPr lang="el-GR" sz="2700"/>
              <a:t>Πανελλήνιο Αντάμωμα Βλάχων.</a:t>
            </a:r>
            <a:endParaRPr sz="2700"/>
          </a:p>
          <a:p>
            <a:pPr marL="457200" lvl="0" indent="-400050" algn="l" rtl="0">
              <a:lnSpc>
                <a:spcPct val="100000"/>
              </a:lnSpc>
              <a:spcBef>
                <a:spcPts val="1000"/>
              </a:spcBef>
              <a:spcAft>
                <a:spcPts val="0"/>
              </a:spcAft>
              <a:buSzPts val="2700"/>
              <a:buChar char="●"/>
            </a:pPr>
            <a:r>
              <a:rPr lang="el-GR" sz="2700"/>
              <a:t>Ρεκόρ Συμμετοχών στην εκδήλωση “Τρέχω για την Κατερίνη”. </a:t>
            </a:r>
            <a:endParaRPr sz="2700"/>
          </a:p>
          <a:p>
            <a:pPr marL="457200" lvl="0" indent="-387350" algn="l" rtl="0">
              <a:lnSpc>
                <a:spcPct val="100000"/>
              </a:lnSpc>
              <a:spcBef>
                <a:spcPts val="1000"/>
              </a:spcBef>
              <a:spcAft>
                <a:spcPts val="0"/>
              </a:spcAft>
              <a:buSzPts val="2500"/>
              <a:buChar char="●"/>
            </a:pPr>
            <a:r>
              <a:rPr lang="el-GR" sz="2700"/>
              <a:t>Αικατερίνεια 2024.</a:t>
            </a:r>
            <a:endParaRPr sz="2700"/>
          </a:p>
          <a:p>
            <a:pPr marL="457200" lvl="0" indent="-387350" algn="l" rtl="0">
              <a:lnSpc>
                <a:spcPct val="100000"/>
              </a:lnSpc>
              <a:spcBef>
                <a:spcPts val="1000"/>
              </a:spcBef>
              <a:spcAft>
                <a:spcPts val="1000"/>
              </a:spcAft>
              <a:buSzPts val="2500"/>
              <a:buChar char="●"/>
            </a:pPr>
            <a:r>
              <a:rPr lang="el-GR" sz="2700"/>
              <a:t>Αναβίωση του Πάρκου των Χρωμάτων.</a:t>
            </a:r>
            <a:endParaRPr sz="27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3131b93604f_0_4"/>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Διαχείριση Αδέσποτων Ζώων</a:t>
            </a:r>
            <a:endParaRPr>
              <a:latin typeface="Arial"/>
              <a:ea typeface="Arial"/>
              <a:cs typeface="Arial"/>
              <a:sym typeface="Arial"/>
            </a:endParaRPr>
          </a:p>
        </p:txBody>
      </p:sp>
      <p:sp>
        <p:nvSpPr>
          <p:cNvPr id="284" name="Google Shape;284;g3131b93604f_0_4"/>
          <p:cNvSpPr txBox="1">
            <a:spLocks noGrp="1"/>
          </p:cNvSpPr>
          <p:nvPr>
            <p:ph type="body" idx="1"/>
          </p:nvPr>
        </p:nvSpPr>
        <p:spPr>
          <a:xfrm>
            <a:off x="838200" y="1825625"/>
            <a:ext cx="10780500" cy="4728300"/>
          </a:xfrm>
          <a:prstGeom prst="rect">
            <a:avLst/>
          </a:prstGeom>
          <a:noFill/>
          <a:ln>
            <a:noFill/>
          </a:ln>
        </p:spPr>
        <p:txBody>
          <a:bodyPr spcFirstLastPara="1" wrap="square" lIns="91425" tIns="45700" rIns="91425" bIns="45700" anchor="t" anchorCtr="0">
            <a:normAutofit lnSpcReduction="10000"/>
          </a:bodyPr>
          <a:lstStyle/>
          <a:p>
            <a:pPr marL="457200" lvl="0" indent="-387350" algn="l" rtl="0">
              <a:lnSpc>
                <a:spcPct val="100000"/>
              </a:lnSpc>
              <a:spcBef>
                <a:spcPts val="0"/>
              </a:spcBef>
              <a:spcAft>
                <a:spcPts val="0"/>
              </a:spcAft>
              <a:buSzPts val="2500"/>
              <a:buChar char="●"/>
            </a:pPr>
            <a:r>
              <a:rPr lang="el-GR" sz="2500"/>
              <a:t>500 στειρώσεις αδέσποτων.</a:t>
            </a:r>
            <a:endParaRPr sz="2500"/>
          </a:p>
          <a:p>
            <a:pPr marL="457200" lvl="0" indent="-387350" algn="l" rtl="0">
              <a:lnSpc>
                <a:spcPct val="100000"/>
              </a:lnSpc>
              <a:spcBef>
                <a:spcPts val="1000"/>
              </a:spcBef>
              <a:spcAft>
                <a:spcPts val="0"/>
              </a:spcAft>
              <a:buSzPts val="2500"/>
              <a:buChar char="●"/>
            </a:pPr>
            <a:r>
              <a:rPr lang="el-GR" sz="2500"/>
              <a:t>Δημιουργήθηκε η ιστοσελίδα του Δήμου Κατερίνης adespotakaterinis.gr</a:t>
            </a:r>
            <a:endParaRPr sz="2500"/>
          </a:p>
          <a:p>
            <a:pPr marL="457200" lvl="0" indent="-374650" algn="l" rtl="0">
              <a:lnSpc>
                <a:spcPct val="100000"/>
              </a:lnSpc>
              <a:spcBef>
                <a:spcPts val="1000"/>
              </a:spcBef>
              <a:spcAft>
                <a:spcPts val="0"/>
              </a:spcAft>
              <a:buSzPts val="2300"/>
              <a:buChar char="●"/>
            </a:pPr>
            <a:r>
              <a:rPr lang="el-GR" sz="2500"/>
              <a:t>Οι υιοθεσίες ζώων από το καταφύγιο και τον δρόμο ξεπέρασαν τις 160, ενώ στο αντίστοιχο διάστημα το 2023 είχε γίνει μόνο μία.</a:t>
            </a:r>
            <a:endParaRPr sz="2500"/>
          </a:p>
          <a:p>
            <a:pPr marL="457200" lvl="0" indent="-374650" algn="l" rtl="0">
              <a:lnSpc>
                <a:spcPct val="100000"/>
              </a:lnSpc>
              <a:spcBef>
                <a:spcPts val="1000"/>
              </a:spcBef>
              <a:spcAft>
                <a:spcPts val="0"/>
              </a:spcAft>
              <a:buSzPts val="2300"/>
              <a:buChar char="●"/>
            </a:pPr>
            <a:r>
              <a:rPr lang="el-GR" sz="2500"/>
              <a:t>Έγιναν επισκέψεις και ενημερώσεις, καθώς επίσης και έλεγχοι – καταγραφές σε πάνω από 100 κτηνοτρόφους και ξεκίνησε το πρόγραμμα στειρώσεων των ποιμενικών σκύλων.</a:t>
            </a:r>
            <a:endParaRPr sz="2500"/>
          </a:p>
          <a:p>
            <a:pPr marL="457200" lvl="0" indent="-387350" algn="l" rtl="0">
              <a:lnSpc>
                <a:spcPct val="100000"/>
              </a:lnSpc>
              <a:spcBef>
                <a:spcPts val="1000"/>
              </a:spcBef>
              <a:spcAft>
                <a:spcPts val="0"/>
              </a:spcAft>
              <a:buSzPts val="2500"/>
              <a:buChar char="●"/>
            </a:pPr>
            <a:r>
              <a:rPr lang="el-GR" sz="2500"/>
              <a:t>Διοργάνωση της 1ης γιορτής υιοθεσίας αδέσποτων του Δήμου Κατερίνης. </a:t>
            </a:r>
            <a:endParaRPr sz="2500"/>
          </a:p>
          <a:p>
            <a:pPr marL="457200" lvl="0" indent="-387350" algn="l" rtl="0">
              <a:lnSpc>
                <a:spcPct val="100000"/>
              </a:lnSpc>
              <a:spcBef>
                <a:spcPts val="1000"/>
              </a:spcBef>
              <a:spcAft>
                <a:spcPts val="1000"/>
              </a:spcAft>
              <a:buSzPts val="2500"/>
              <a:buChar char="●"/>
            </a:pPr>
            <a:r>
              <a:rPr lang="el-GR" sz="2500"/>
              <a:t>Διοργάνωση της εβδομάδας “Παιδί και Σκύλος” με 1300 μαθητές. </a:t>
            </a:r>
            <a:endParaRPr sz="25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313b843af24_0_12"/>
          <p:cNvSpPr txBox="1">
            <a:spLocks noGrp="1"/>
          </p:cNvSpPr>
          <p:nvPr>
            <p:ph type="ctrTitle"/>
          </p:nvPr>
        </p:nvSpPr>
        <p:spPr>
          <a:xfrm>
            <a:off x="2240402" y="1585234"/>
            <a:ext cx="7711200" cy="1943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700"/>
              <a:buFont typeface="Century Schoolbook"/>
              <a:buNone/>
            </a:pPr>
            <a:r>
              <a:rPr lang="el-GR">
                <a:latin typeface="Arial"/>
                <a:ea typeface="Arial"/>
                <a:cs typeface="Arial"/>
                <a:sym typeface="Arial"/>
              </a:rPr>
              <a:t>Ευχαριστούμε για την προσοχή σας </a:t>
            </a:r>
            <a:endParaRPr>
              <a:latin typeface="Arial"/>
              <a:ea typeface="Arial"/>
              <a:cs typeface="Arial"/>
              <a:sym typeface="Arial"/>
            </a:endParaRPr>
          </a:p>
        </p:txBody>
      </p:sp>
      <p:sp>
        <p:nvSpPr>
          <p:cNvPr id="291" name="Google Shape;291;g313b843af24_0_12"/>
          <p:cNvSpPr txBox="1">
            <a:spLocks noGrp="1"/>
          </p:cNvSpPr>
          <p:nvPr>
            <p:ph type="subTitle" idx="1"/>
          </p:nvPr>
        </p:nvSpPr>
        <p:spPr>
          <a:xfrm>
            <a:off x="2240402" y="4065933"/>
            <a:ext cx="7711200" cy="1212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l-GR">
                <a:latin typeface="Arial"/>
                <a:ea typeface="Arial"/>
                <a:cs typeface="Arial"/>
                <a:sym typeface="Arial"/>
              </a:rPr>
              <a:t>               Δήμος Κατερίνης</a:t>
            </a: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838200" y="365126"/>
            <a:ext cx="10515600" cy="114522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Γιατί η συνέντευξη έπρεπε να γίνει τώρα</a:t>
            </a:r>
            <a:endParaRPr>
              <a:latin typeface="Arial"/>
              <a:ea typeface="Arial"/>
              <a:cs typeface="Arial"/>
              <a:sym typeface="Arial"/>
            </a:endParaRPr>
          </a:p>
        </p:txBody>
      </p:sp>
      <p:sp>
        <p:nvSpPr>
          <p:cNvPr id="126" name="Google Shape;126;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None/>
            </a:pPr>
            <a:r>
              <a:rPr lang="el-GR" b="1">
                <a:latin typeface="Arial"/>
                <a:ea typeface="Arial"/>
                <a:cs typeface="Arial"/>
                <a:sym typeface="Arial"/>
              </a:rPr>
              <a:t>Αμέσως μετά τις εκλογές προσπαθήσαμε να ενημερωθούμε για την κατάσταση του Δήμου. Συναντήσαμε:</a:t>
            </a:r>
            <a:endParaRPr b="1">
              <a:latin typeface="Arial"/>
              <a:ea typeface="Arial"/>
              <a:cs typeface="Arial"/>
              <a:sym typeface="Arial"/>
            </a:endParaRPr>
          </a:p>
          <a:p>
            <a:pPr marL="457200" lvl="0" indent="-342900" algn="just" rtl="0">
              <a:lnSpc>
                <a:spcPct val="100000"/>
              </a:lnSpc>
              <a:spcBef>
                <a:spcPts val="1800"/>
              </a:spcBef>
              <a:spcAft>
                <a:spcPts val="0"/>
              </a:spcAft>
              <a:buSzPts val="1800"/>
              <a:buChar char="●"/>
            </a:pPr>
            <a:r>
              <a:rPr lang="el-GR" b="1">
                <a:latin typeface="Arial"/>
                <a:ea typeface="Arial"/>
                <a:cs typeface="Arial"/>
                <a:sym typeface="Arial"/>
              </a:rPr>
              <a:t>Μία εξαφανισμένη διοίκηση χωρίς καμία απολύτως πρόθεση για συνεργασία, εκτός ελαχίστων εξαιρέσεων.</a:t>
            </a:r>
            <a:endParaRPr b="1">
              <a:latin typeface="Arial"/>
              <a:ea typeface="Arial"/>
              <a:cs typeface="Arial"/>
              <a:sym typeface="Arial"/>
            </a:endParaRPr>
          </a:p>
          <a:p>
            <a:pPr marL="457200" lvl="0" indent="-342900" algn="just" rtl="0">
              <a:lnSpc>
                <a:spcPct val="100000"/>
              </a:lnSpc>
              <a:spcBef>
                <a:spcPts val="1800"/>
              </a:spcBef>
              <a:spcAft>
                <a:spcPts val="0"/>
              </a:spcAft>
              <a:buSzPts val="1800"/>
              <a:buChar char="●"/>
            </a:pPr>
            <a:r>
              <a:rPr lang="el-GR" b="1">
                <a:latin typeface="Arial"/>
                <a:ea typeface="Arial"/>
                <a:cs typeface="Arial"/>
                <a:sym typeface="Arial"/>
              </a:rPr>
              <a:t>Μία οικονομική κατάσταση τραγική. Βρήκαμε άδεια ταμεία, δεν υπήρχαν ισολογισμοί για τα έτη 2022, 2023 και δεν είχε ψηφιστεί ο προϋπολογισμός του 2024.</a:t>
            </a:r>
            <a:endParaRPr b="1">
              <a:latin typeface="Arial"/>
              <a:ea typeface="Arial"/>
              <a:cs typeface="Arial"/>
              <a:sym typeface="Arial"/>
            </a:endParaRPr>
          </a:p>
          <a:p>
            <a:pPr marL="457200" lvl="0" indent="-342900" algn="just" rtl="0">
              <a:lnSpc>
                <a:spcPct val="100000"/>
              </a:lnSpc>
              <a:spcBef>
                <a:spcPts val="1000"/>
              </a:spcBef>
              <a:spcAft>
                <a:spcPts val="0"/>
              </a:spcAft>
              <a:buSzPts val="1800"/>
              <a:buChar char="●"/>
            </a:pPr>
            <a:r>
              <a:rPr lang="el-GR" b="1">
                <a:latin typeface="Arial"/>
                <a:ea typeface="Arial"/>
                <a:cs typeface="Arial"/>
                <a:sym typeface="Arial"/>
              </a:rPr>
              <a:t>Εργολάβους που διεκδικούσαν πληρωμές εκατοντάδων χιλιάδων ευρώ από τον Δήμο Κατερίνης, καθώς είχαν μείνει απλήρωτοι.</a:t>
            </a:r>
            <a:endParaRPr b="1">
              <a:latin typeface="Arial"/>
              <a:ea typeface="Arial"/>
              <a:cs typeface="Arial"/>
              <a:sym typeface="Arial"/>
            </a:endParaRPr>
          </a:p>
          <a:p>
            <a:pPr marL="457200" lvl="0" indent="-342900" algn="just" rtl="0">
              <a:lnSpc>
                <a:spcPct val="100000"/>
              </a:lnSpc>
              <a:spcBef>
                <a:spcPts val="1800"/>
              </a:spcBef>
              <a:spcAft>
                <a:spcPts val="1000"/>
              </a:spcAft>
              <a:buSzPts val="1800"/>
              <a:buChar char="●"/>
            </a:pPr>
            <a:r>
              <a:rPr lang="el-GR" b="1">
                <a:latin typeface="Arial"/>
                <a:ea typeface="Arial"/>
                <a:cs typeface="Arial"/>
                <a:sym typeface="Arial"/>
              </a:rPr>
              <a:t>Κατάρρευση εσόδων καθώς ουδέποτε είχαν ενεργοποιηθεί διαδικασίες είσπραξης ληξιπρόθεσμων οφειλών.</a:t>
            </a:r>
            <a:endParaRPr b="1">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title"/>
          </p:nvPr>
        </p:nvSpPr>
        <p:spPr>
          <a:xfrm>
            <a:off x="838200" y="365126"/>
            <a:ext cx="10515600" cy="114522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Τι θα αναλύσουμε παρακάτω</a:t>
            </a:r>
            <a:endParaRPr>
              <a:latin typeface="Arial"/>
              <a:ea typeface="Arial"/>
              <a:cs typeface="Arial"/>
              <a:sym typeface="Arial"/>
            </a:endParaRPr>
          </a:p>
        </p:txBody>
      </p:sp>
      <p:sp>
        <p:nvSpPr>
          <p:cNvPr id="133" name="Google Shape;13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70000"/>
              </a:lnSpc>
              <a:spcBef>
                <a:spcPts val="0"/>
              </a:spcBef>
              <a:spcAft>
                <a:spcPts val="0"/>
              </a:spcAft>
              <a:buSzPts val="2000"/>
              <a:buChar char="●"/>
            </a:pPr>
            <a:r>
              <a:rPr lang="el-GR" b="1">
                <a:latin typeface="Arial"/>
                <a:ea typeface="Arial"/>
                <a:cs typeface="Arial"/>
                <a:sym typeface="Arial"/>
              </a:rPr>
              <a:t>Το έλλειμμα στα δημοσιονομικά του δήμου. Την αύξηση  των απλήρωτων υποχρεώσεων του δήμου προς τρίτους που εκτινάχθηκαν ιδιαίτερα το 2023, δυσχεραίνοντας ακόμα και την πληρωμή της μισθοδοσίας και των τρεχόντων δανειακών υποχρεώσεων. </a:t>
            </a:r>
            <a:endParaRPr b="1">
              <a:latin typeface="Arial"/>
              <a:ea typeface="Arial"/>
              <a:cs typeface="Arial"/>
              <a:sym typeface="Arial"/>
            </a:endParaRPr>
          </a:p>
          <a:p>
            <a:pPr marL="228600" lvl="0" indent="-228600" algn="l" rtl="0">
              <a:lnSpc>
                <a:spcPct val="70000"/>
              </a:lnSpc>
              <a:spcBef>
                <a:spcPts val="1800"/>
              </a:spcBef>
              <a:spcAft>
                <a:spcPts val="0"/>
              </a:spcAft>
              <a:buSzPts val="2000"/>
              <a:buChar char="●"/>
            </a:pPr>
            <a:r>
              <a:rPr lang="el-GR" b="1">
                <a:latin typeface="Arial"/>
                <a:ea typeface="Arial"/>
                <a:cs typeface="Arial"/>
                <a:sym typeface="Arial"/>
              </a:rPr>
              <a:t>Την συστηματική νομιμοποίηση, μέσω ενδοδικαστικών συμβιβασμών ή ερημοδικιών, προφορικών αναθέσεων, οι οποίες κατά το νόμο είναι παράνομες.</a:t>
            </a:r>
            <a:endParaRPr b="1">
              <a:latin typeface="Arial"/>
              <a:ea typeface="Arial"/>
              <a:cs typeface="Arial"/>
              <a:sym typeface="Arial"/>
            </a:endParaRPr>
          </a:p>
          <a:p>
            <a:pPr marL="228600" lvl="0" indent="-241300" algn="l" rtl="0">
              <a:lnSpc>
                <a:spcPct val="70000"/>
              </a:lnSpc>
              <a:spcBef>
                <a:spcPts val="1600"/>
              </a:spcBef>
              <a:spcAft>
                <a:spcPts val="0"/>
              </a:spcAft>
              <a:buSzPts val="2000"/>
              <a:buChar char="●"/>
            </a:pPr>
            <a:r>
              <a:rPr lang="el-GR" b="1">
                <a:latin typeface="Arial"/>
                <a:ea typeface="Arial"/>
                <a:cs typeface="Arial"/>
                <a:sym typeface="Arial"/>
              </a:rPr>
              <a:t>Τις ποικίλες προκλητικές προμήθειες, κάποιες από τις οποίες εμφανίζουν ενδείξεις υπερτιμολογησης, κάποιες μη αναγκαιες και κάποιες παράνομες. </a:t>
            </a:r>
            <a:endParaRPr b="1">
              <a:latin typeface="Arial"/>
              <a:ea typeface="Arial"/>
              <a:cs typeface="Arial"/>
              <a:sym typeface="Arial"/>
            </a:endParaRPr>
          </a:p>
          <a:p>
            <a:pPr marL="228600" lvl="0" indent="-228600" algn="l" rtl="0">
              <a:lnSpc>
                <a:spcPct val="70000"/>
              </a:lnSpc>
              <a:spcBef>
                <a:spcPts val="1800"/>
              </a:spcBef>
              <a:spcAft>
                <a:spcPts val="1600"/>
              </a:spcAft>
              <a:buSzPts val="1800"/>
              <a:buChar char="●"/>
            </a:pPr>
            <a:r>
              <a:rPr lang="el-GR" b="1">
                <a:latin typeface="Arial"/>
                <a:ea typeface="Arial"/>
                <a:cs typeface="Arial"/>
                <a:sym typeface="Arial"/>
              </a:rPr>
              <a:t>Την υπόθεση των λαμπτήρων που χρέωσε άσκοπα το Δήμο, καθώς ήταν μη οικονομικά συμφέρουσα, σε συνδυασμό πάντα με την παρωχημένη τεχνολογία που επιλέχθηκε.</a:t>
            </a:r>
            <a:endParaRPr b="1">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838200" y="365126"/>
            <a:ext cx="10515600" cy="114522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Τι θα αναλύσουμε παρακάτω</a:t>
            </a:r>
            <a:endParaRPr>
              <a:latin typeface="Arial"/>
              <a:ea typeface="Arial"/>
              <a:cs typeface="Arial"/>
              <a:sym typeface="Arial"/>
            </a:endParaRPr>
          </a:p>
        </p:txBody>
      </p:sp>
      <p:sp>
        <p:nvSpPr>
          <p:cNvPr id="140" name="Google Shape;140;p5"/>
          <p:cNvSpPr txBox="1">
            <a:spLocks noGrp="1"/>
          </p:cNvSpPr>
          <p:nvPr>
            <p:ph type="body" idx="1"/>
          </p:nvPr>
        </p:nvSpPr>
        <p:spPr>
          <a:xfrm>
            <a:off x="838200" y="1825625"/>
            <a:ext cx="10515600" cy="47808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1800"/>
              </a:spcBef>
              <a:spcAft>
                <a:spcPts val="0"/>
              </a:spcAft>
              <a:buSzPts val="2000"/>
              <a:buChar char="●"/>
            </a:pPr>
            <a:r>
              <a:rPr lang="el-GR" b="1">
                <a:latin typeface="Arial"/>
                <a:ea typeface="Arial"/>
                <a:cs typeface="Arial"/>
                <a:sym typeface="Arial"/>
              </a:rPr>
              <a:t>Την ολέθρια έλλειψη προγραμματισμού της προηγούμενης διοίκησης, η οποία ευθύνεται: </a:t>
            </a:r>
            <a:endParaRPr b="1">
              <a:latin typeface="Arial"/>
              <a:ea typeface="Arial"/>
              <a:cs typeface="Arial"/>
              <a:sym typeface="Arial"/>
            </a:endParaRPr>
          </a:p>
          <a:p>
            <a:pPr marL="457200" lvl="1" indent="-228600" algn="l" rtl="0">
              <a:lnSpc>
                <a:spcPct val="100000"/>
              </a:lnSpc>
              <a:spcBef>
                <a:spcPts val="1000"/>
              </a:spcBef>
              <a:spcAft>
                <a:spcPts val="0"/>
              </a:spcAft>
              <a:buSzPts val="1800"/>
              <a:buChar char="○"/>
            </a:pPr>
            <a:r>
              <a:rPr lang="el-GR" sz="2000" b="1">
                <a:latin typeface="Arial"/>
                <a:ea typeface="Arial"/>
                <a:cs typeface="Arial"/>
                <a:sym typeface="Arial"/>
              </a:rPr>
              <a:t>για την</a:t>
            </a:r>
            <a:r>
              <a:rPr lang="el-GR" b="1">
                <a:latin typeface="Arial"/>
                <a:ea typeface="Arial"/>
                <a:cs typeface="Arial"/>
                <a:sym typeface="Arial"/>
              </a:rPr>
              <a:t> απένταξη χρήσιμων για την πόλη έργων</a:t>
            </a:r>
            <a:endParaRPr b="1">
              <a:latin typeface="Arial"/>
              <a:ea typeface="Arial"/>
              <a:cs typeface="Arial"/>
              <a:sym typeface="Arial"/>
            </a:endParaRPr>
          </a:p>
          <a:p>
            <a:pPr marL="457200" lvl="1" indent="-228600" algn="l" rtl="0">
              <a:lnSpc>
                <a:spcPct val="100000"/>
              </a:lnSpc>
              <a:spcBef>
                <a:spcPts val="1000"/>
              </a:spcBef>
              <a:spcAft>
                <a:spcPts val="0"/>
              </a:spcAft>
              <a:buSzPts val="1800"/>
              <a:buChar char="○"/>
            </a:pPr>
            <a:r>
              <a:rPr lang="el-GR" b="1">
                <a:latin typeface="Arial"/>
                <a:ea typeface="Arial"/>
                <a:cs typeface="Arial"/>
                <a:sym typeface="Arial"/>
              </a:rPr>
              <a:t>για τη μη αξιοποίηση κρίσιμων χρηματοδοτικών εργαλείων του κράτους </a:t>
            </a:r>
            <a:endParaRPr b="1">
              <a:latin typeface="Arial"/>
              <a:ea typeface="Arial"/>
              <a:cs typeface="Arial"/>
              <a:sym typeface="Arial"/>
            </a:endParaRPr>
          </a:p>
          <a:p>
            <a:pPr marL="457200" lvl="1" indent="-228600" algn="l" rtl="0">
              <a:lnSpc>
                <a:spcPct val="100000"/>
              </a:lnSpc>
              <a:spcBef>
                <a:spcPts val="1000"/>
              </a:spcBef>
              <a:spcAft>
                <a:spcPts val="0"/>
              </a:spcAft>
              <a:buSzPts val="1800"/>
              <a:buChar char="○"/>
            </a:pPr>
            <a:r>
              <a:rPr lang="el-GR" b="1">
                <a:latin typeface="Arial"/>
                <a:ea typeface="Arial"/>
                <a:cs typeface="Arial"/>
                <a:sym typeface="Arial"/>
              </a:rPr>
              <a:t>για τη μη εκπόνηση αναγκαίων μελετών και σχεδίων που θα βοηθούσαν στην ωρίμανση ουσιαστικών έργων για το Δήμο.</a:t>
            </a:r>
            <a:endParaRPr b="1">
              <a:latin typeface="Arial"/>
              <a:ea typeface="Arial"/>
              <a:cs typeface="Arial"/>
              <a:sym typeface="Arial"/>
            </a:endParaRPr>
          </a:p>
          <a:p>
            <a:pPr marL="228600" lvl="0" indent="-228600" algn="l" rtl="0">
              <a:lnSpc>
                <a:spcPct val="100000"/>
              </a:lnSpc>
              <a:spcBef>
                <a:spcPts val="1000"/>
              </a:spcBef>
              <a:spcAft>
                <a:spcPts val="0"/>
              </a:spcAft>
              <a:buSzPts val="1800"/>
              <a:buChar char="●"/>
            </a:pPr>
            <a:r>
              <a:rPr lang="el-GR" b="1">
                <a:latin typeface="Arial"/>
                <a:ea typeface="Arial"/>
                <a:cs typeface="Arial"/>
                <a:sym typeface="Arial"/>
              </a:rPr>
              <a:t>Τις βαρύγδουπες και ανεδαφικές εξαγγελίες της προηγούμενης διοίκησης για έργα που τελικά αποδείχθηκαν “φούσκες”.</a:t>
            </a:r>
            <a:endParaRPr b="1">
              <a:latin typeface="Arial"/>
              <a:ea typeface="Arial"/>
              <a:cs typeface="Arial"/>
              <a:sym typeface="Arial"/>
            </a:endParaRPr>
          </a:p>
          <a:p>
            <a:pPr marL="228600" lvl="0" indent="-228600" algn="l" rtl="0">
              <a:lnSpc>
                <a:spcPct val="100000"/>
              </a:lnSpc>
              <a:spcBef>
                <a:spcPts val="1000"/>
              </a:spcBef>
              <a:spcAft>
                <a:spcPts val="0"/>
              </a:spcAft>
              <a:buSzPts val="1800"/>
              <a:buFont typeface="Arial"/>
              <a:buChar char="●"/>
            </a:pPr>
            <a:r>
              <a:rPr lang="el-GR" b="1">
                <a:latin typeface="Arial"/>
                <a:ea typeface="Arial"/>
                <a:cs typeface="Arial"/>
                <a:sym typeface="Arial"/>
              </a:rPr>
              <a:t>Τις ενέργειες της νέας διοίκησης</a:t>
            </a:r>
            <a:endParaRPr b="1">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841248" y="3429000"/>
            <a:ext cx="9601200" cy="183851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700"/>
              <a:buFont typeface="Century Schoolbook"/>
              <a:buNone/>
            </a:pPr>
            <a:r>
              <a:rPr lang="el-GR">
                <a:latin typeface="Arial"/>
                <a:ea typeface="Arial"/>
                <a:cs typeface="Arial"/>
                <a:sym typeface="Arial"/>
              </a:rPr>
              <a:t>Οικονομικά Στοιχεία</a:t>
            </a: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139b3fded6_0_0"/>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Οικονομικά στοιχεία</a:t>
            </a:r>
            <a:endParaRPr>
              <a:latin typeface="Arial"/>
              <a:ea typeface="Arial"/>
              <a:cs typeface="Arial"/>
              <a:sym typeface="Arial"/>
            </a:endParaRPr>
          </a:p>
        </p:txBody>
      </p:sp>
      <p:sp>
        <p:nvSpPr>
          <p:cNvPr id="153" name="Google Shape;153;g3139b3fded6_0_0"/>
          <p:cNvSpPr txBox="1">
            <a:spLocks noGrp="1"/>
          </p:cNvSpPr>
          <p:nvPr>
            <p:ph type="body" idx="4294967295"/>
          </p:nvPr>
        </p:nvSpPr>
        <p:spPr>
          <a:xfrm>
            <a:off x="346050" y="2333550"/>
            <a:ext cx="2462100" cy="1828800"/>
          </a:xfrm>
          <a:prstGeom prst="rect">
            <a:avLst/>
          </a:prstGeom>
          <a:noFill/>
          <a:ln>
            <a:noFill/>
          </a:ln>
        </p:spPr>
        <p:txBody>
          <a:bodyPr spcFirstLastPara="1" wrap="square" lIns="91425" tIns="45700" rIns="91425" bIns="45700" anchor="t" anchorCtr="0">
            <a:normAutofit/>
          </a:bodyPr>
          <a:lstStyle/>
          <a:p>
            <a:pPr marL="228600" lvl="0" indent="-101600" algn="ctr" rtl="0">
              <a:spcBef>
                <a:spcPts val="0"/>
              </a:spcBef>
              <a:spcAft>
                <a:spcPts val="1600"/>
              </a:spcAft>
              <a:buClr>
                <a:schemeClr val="dk2"/>
              </a:buClr>
              <a:buSzPts val="2000"/>
              <a:buFont typeface="Arial"/>
              <a:buNone/>
            </a:pPr>
            <a:r>
              <a:rPr lang="el-GR">
                <a:latin typeface="Arial"/>
                <a:ea typeface="Arial"/>
                <a:cs typeface="Arial"/>
                <a:sym typeface="Arial"/>
              </a:rPr>
              <a:t>Χρέος του Δήμου Κατερίνης</a:t>
            </a:r>
            <a:endParaRPr sz="2000">
              <a:latin typeface="Arial"/>
              <a:ea typeface="Arial"/>
              <a:cs typeface="Arial"/>
              <a:sym typeface="Arial"/>
            </a:endParaRPr>
          </a:p>
        </p:txBody>
      </p:sp>
      <p:sp>
        <p:nvSpPr>
          <p:cNvPr id="154" name="Google Shape;154;g3139b3fded6_0_0"/>
          <p:cNvSpPr txBox="1"/>
          <p:nvPr/>
        </p:nvSpPr>
        <p:spPr>
          <a:xfrm>
            <a:off x="3111600" y="1822725"/>
            <a:ext cx="8559600" cy="45423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Char char="●"/>
            </a:pPr>
            <a:r>
              <a:rPr lang="el-GR" sz="2300">
                <a:solidFill>
                  <a:schemeClr val="dk1"/>
                </a:solidFill>
              </a:rPr>
              <a:t>Στις 31/12/2023 το χρέος του Δήμου Κατερίνης είχε διαμορφωθεί στα 14.099.632€.  </a:t>
            </a:r>
            <a:endParaRPr sz="2300">
              <a:solidFill>
                <a:schemeClr val="dk1"/>
              </a:solidFill>
            </a:endParaRPr>
          </a:p>
          <a:p>
            <a:pPr marL="457200" lvl="0" indent="0" algn="l" rtl="0">
              <a:spcBef>
                <a:spcPts val="0"/>
              </a:spcBef>
              <a:spcAft>
                <a:spcPts val="0"/>
              </a:spcAft>
              <a:buNone/>
            </a:pPr>
            <a:endParaRPr sz="2300">
              <a:solidFill>
                <a:schemeClr val="dk1"/>
              </a:solidFill>
            </a:endParaRPr>
          </a:p>
          <a:p>
            <a:pPr marL="457200" lvl="0" indent="-374650" algn="l" rtl="0">
              <a:spcBef>
                <a:spcPts val="0"/>
              </a:spcBef>
              <a:spcAft>
                <a:spcPts val="0"/>
              </a:spcAft>
              <a:buClr>
                <a:schemeClr val="dk1"/>
              </a:buClr>
              <a:buSzPts val="2300"/>
              <a:buChar char="●"/>
            </a:pPr>
            <a:r>
              <a:rPr lang="el-GR" sz="2300">
                <a:solidFill>
                  <a:schemeClr val="dk1"/>
                </a:solidFill>
              </a:rPr>
              <a:t>Παράλληλα μας έχουν γίνει οχλήσεις για άλλα περίπου 3.300.000€ προφορικές αναθέσεις που δεν έχουν ακόμη υπολογιστεί στο χρέος του Δήμου.</a:t>
            </a:r>
            <a:endParaRPr sz="2300">
              <a:solidFill>
                <a:schemeClr val="dk1"/>
              </a:solidFill>
            </a:endParaRPr>
          </a:p>
          <a:p>
            <a:pPr marL="0" lvl="0" indent="0" algn="l" rtl="0">
              <a:spcBef>
                <a:spcPts val="0"/>
              </a:spcBef>
              <a:spcAft>
                <a:spcPts val="0"/>
              </a:spcAft>
              <a:buNone/>
            </a:pPr>
            <a:endParaRPr sz="2300">
              <a:solidFill>
                <a:schemeClr val="dk1"/>
              </a:solidFill>
            </a:endParaRPr>
          </a:p>
          <a:p>
            <a:pPr marL="457200" lvl="0" indent="-374650" algn="l" rtl="0">
              <a:spcBef>
                <a:spcPts val="0"/>
              </a:spcBef>
              <a:spcAft>
                <a:spcPts val="0"/>
              </a:spcAft>
              <a:buClr>
                <a:schemeClr val="dk1"/>
              </a:buClr>
              <a:buSzPts val="2300"/>
              <a:buChar char="●"/>
            </a:pPr>
            <a:r>
              <a:rPr lang="el-GR" sz="2300">
                <a:solidFill>
                  <a:schemeClr val="dk1"/>
                </a:solidFill>
              </a:rPr>
              <a:t>Κι όλα αυτά παρόλο που από το 2020 και μετά ο Δήμος μας πήρε από την κυβέρνηση έκτακτη επιχορήγηση 6.700.000€. Σε μια περίοδο μαλιστα που λόγω COVID πρακτικά ο Δήμος δε λειτουργούσε.</a:t>
            </a:r>
            <a:endParaRPr sz="23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xfrm>
            <a:off x="838200" y="365126"/>
            <a:ext cx="10515600" cy="114522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Οικονομικά στοιχεία</a:t>
            </a:r>
            <a:endParaRPr>
              <a:latin typeface="Arial"/>
              <a:ea typeface="Arial"/>
              <a:cs typeface="Arial"/>
              <a:sym typeface="Arial"/>
            </a:endParaRPr>
          </a:p>
        </p:txBody>
      </p:sp>
      <p:sp>
        <p:nvSpPr>
          <p:cNvPr id="161" name="Google Shape;161;p9"/>
          <p:cNvSpPr txBox="1">
            <a:spLocks noGrp="1"/>
          </p:cNvSpPr>
          <p:nvPr>
            <p:ph type="body" idx="4294967295"/>
          </p:nvPr>
        </p:nvSpPr>
        <p:spPr>
          <a:xfrm>
            <a:off x="250975" y="2018975"/>
            <a:ext cx="3429000" cy="1828800"/>
          </a:xfrm>
          <a:prstGeom prst="rect">
            <a:avLst/>
          </a:prstGeom>
          <a:noFill/>
          <a:ln>
            <a:noFill/>
          </a:ln>
        </p:spPr>
        <p:txBody>
          <a:bodyPr spcFirstLastPara="1" wrap="square" lIns="91425" tIns="45700" rIns="91425" bIns="45700" anchor="t" anchorCtr="0">
            <a:normAutofit/>
          </a:bodyPr>
          <a:lstStyle/>
          <a:p>
            <a:pPr marL="228600" lvl="0" indent="-101600" algn="ctr" rtl="0">
              <a:spcBef>
                <a:spcPts val="0"/>
              </a:spcBef>
              <a:spcAft>
                <a:spcPts val="1600"/>
              </a:spcAft>
              <a:buClr>
                <a:schemeClr val="dk2"/>
              </a:buClr>
              <a:buSzPts val="2000"/>
              <a:buFont typeface="Arial"/>
              <a:buNone/>
            </a:pPr>
            <a:r>
              <a:rPr lang="el-GR" sz="2200" b="1">
                <a:latin typeface="Arial"/>
                <a:ea typeface="Arial"/>
                <a:cs typeface="Arial"/>
                <a:sym typeface="Arial"/>
              </a:rPr>
              <a:t>Προφορικές αναθέσεις </a:t>
            </a:r>
            <a:endParaRPr sz="2200" b="1">
              <a:latin typeface="Arial"/>
              <a:ea typeface="Arial"/>
              <a:cs typeface="Arial"/>
              <a:sym typeface="Arial"/>
            </a:endParaRPr>
          </a:p>
        </p:txBody>
      </p:sp>
      <p:sp>
        <p:nvSpPr>
          <p:cNvPr id="162" name="Google Shape;162;p9"/>
          <p:cNvSpPr txBox="1"/>
          <p:nvPr/>
        </p:nvSpPr>
        <p:spPr>
          <a:xfrm>
            <a:off x="250975" y="3093450"/>
            <a:ext cx="3492600" cy="29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sz="2000">
                <a:solidFill>
                  <a:schemeClr val="dk1"/>
                </a:solidFill>
              </a:rPr>
              <a:t>Το ύψος των προφορικών αναθέσεων που νομιμοποιήθηκαν με ενδοδικαστικούς συμβιβασμούς ή για τις οποίες έχουν γίνει οχλήσεις στο Δήμο μέχρι σήμερα έχει διαμορφωθεί στα 3.816.000€.</a:t>
            </a:r>
            <a:endParaRPr sz="2000">
              <a:solidFill>
                <a:schemeClr val="dk1"/>
              </a:solidFill>
            </a:endParaRPr>
          </a:p>
        </p:txBody>
      </p:sp>
      <p:pic>
        <p:nvPicPr>
          <p:cNvPr id="163" name="Google Shape;163;p9"/>
          <p:cNvPicPr preferRelativeResize="0"/>
          <p:nvPr/>
        </p:nvPicPr>
        <p:blipFill>
          <a:blip r:embed="rId3">
            <a:alphaModFix/>
          </a:blip>
          <a:stretch>
            <a:fillRect/>
          </a:stretch>
        </p:blipFill>
        <p:spPr>
          <a:xfrm>
            <a:off x="3937925" y="1510350"/>
            <a:ext cx="7693654" cy="50428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13c1d1d06a_0_0"/>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Οικονομικά στοιχεία</a:t>
            </a:r>
            <a:endParaRPr>
              <a:latin typeface="Arial"/>
              <a:ea typeface="Arial"/>
              <a:cs typeface="Arial"/>
              <a:sym typeface="Arial"/>
            </a:endParaRPr>
          </a:p>
        </p:txBody>
      </p:sp>
      <p:sp>
        <p:nvSpPr>
          <p:cNvPr id="170" name="Google Shape;170;g313c1d1d06a_0_0"/>
          <p:cNvSpPr txBox="1">
            <a:spLocks noGrp="1"/>
          </p:cNvSpPr>
          <p:nvPr>
            <p:ph type="body" idx="4294967295"/>
          </p:nvPr>
        </p:nvSpPr>
        <p:spPr>
          <a:xfrm>
            <a:off x="346050" y="2333550"/>
            <a:ext cx="2462100" cy="1828800"/>
          </a:xfrm>
          <a:prstGeom prst="rect">
            <a:avLst/>
          </a:prstGeom>
          <a:noFill/>
          <a:ln>
            <a:noFill/>
          </a:ln>
        </p:spPr>
        <p:txBody>
          <a:bodyPr spcFirstLastPara="1" wrap="square" lIns="91425" tIns="45700" rIns="91425" bIns="45700" anchor="t" anchorCtr="0">
            <a:normAutofit/>
          </a:bodyPr>
          <a:lstStyle/>
          <a:p>
            <a:pPr marL="228600" lvl="0" indent="-101600" algn="ctr" rtl="0">
              <a:spcBef>
                <a:spcPts val="0"/>
              </a:spcBef>
              <a:spcAft>
                <a:spcPts val="1600"/>
              </a:spcAft>
              <a:buClr>
                <a:schemeClr val="dk2"/>
              </a:buClr>
              <a:buSzPts val="2000"/>
              <a:buFont typeface="Arial"/>
              <a:buNone/>
            </a:pPr>
            <a:r>
              <a:rPr lang="el-GR">
                <a:latin typeface="Arial"/>
                <a:ea typeface="Arial"/>
                <a:cs typeface="Arial"/>
                <a:sym typeface="Arial"/>
              </a:rPr>
              <a:t>Kλείσιμο των δημοτικών επιχειρήσεων</a:t>
            </a:r>
            <a:endParaRPr sz="2000">
              <a:latin typeface="Arial"/>
              <a:ea typeface="Arial"/>
              <a:cs typeface="Arial"/>
              <a:sym typeface="Arial"/>
            </a:endParaRPr>
          </a:p>
        </p:txBody>
      </p:sp>
      <p:sp>
        <p:nvSpPr>
          <p:cNvPr id="171" name="Google Shape;171;g313c1d1d06a_0_0"/>
          <p:cNvSpPr txBox="1"/>
          <p:nvPr/>
        </p:nvSpPr>
        <p:spPr>
          <a:xfrm>
            <a:off x="3111600" y="1822725"/>
            <a:ext cx="8559600" cy="45423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Char char="●"/>
            </a:pPr>
            <a:r>
              <a:rPr lang="el-GR" sz="2300">
                <a:solidFill>
                  <a:schemeClr val="dk1"/>
                </a:solidFill>
              </a:rPr>
              <a:t>Καμία προετοιμασία για το κλείσιμο των δημοτικών επιχειρήσεων (του Ο.Π.Π.Α.Π. και της Δη.Κ.Ε.Δη.Κ.) με αποτέλεσμα ακόμη και σήμερα να μην έχουν ολοκληρωθεί οι απαραίτητες διαδικασίες. </a:t>
            </a:r>
            <a:endParaRPr sz="2300">
              <a:solidFill>
                <a:schemeClr val="dk1"/>
              </a:solidFill>
            </a:endParaRPr>
          </a:p>
          <a:p>
            <a:pPr marL="457200" lvl="0" indent="0" algn="l" rtl="0">
              <a:spcBef>
                <a:spcPts val="0"/>
              </a:spcBef>
              <a:spcAft>
                <a:spcPts val="0"/>
              </a:spcAft>
              <a:buNone/>
            </a:pPr>
            <a:endParaRPr sz="2300">
              <a:solidFill>
                <a:schemeClr val="dk1"/>
              </a:solidFill>
            </a:endParaRPr>
          </a:p>
          <a:p>
            <a:pPr marL="457200" lvl="0" indent="-374650" algn="l" rtl="0">
              <a:spcBef>
                <a:spcPts val="0"/>
              </a:spcBef>
              <a:spcAft>
                <a:spcPts val="0"/>
              </a:spcAft>
              <a:buClr>
                <a:schemeClr val="dk1"/>
              </a:buClr>
              <a:buSzPts val="2300"/>
              <a:buChar char="●"/>
            </a:pPr>
            <a:r>
              <a:rPr lang="el-GR" sz="2300">
                <a:solidFill>
                  <a:schemeClr val="dk1"/>
                </a:solidFill>
              </a:rPr>
              <a:t>Παραλείψεις ακόμη και στη μισθοδοσία των υπαλλήλων των παραπάνω οργανισμών με αποτέλεσμα ακόμη και σήμερα να έχουν μείνει απλήρωτοι για το Νοέμβριο του ‘23 αρκετοί εργαζόμενοι της Δη.Κ.Ε.Δη.Κ.</a:t>
            </a:r>
            <a:endParaRPr sz="23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CitySketch">
      <a:dk1>
        <a:srgbClr val="3D372E"/>
      </a:dk1>
      <a:lt1>
        <a:srgbClr val="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1437</Words>
  <Application>Microsoft Office PowerPoint</Application>
  <PresentationFormat>Ευρεία οθόνη</PresentationFormat>
  <Paragraphs>153</Paragraphs>
  <Slides>28</Slides>
  <Notes>28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28</vt:i4>
      </vt:variant>
    </vt:vector>
  </HeadingPairs>
  <TitlesOfParts>
    <vt:vector size="33" baseType="lpstr">
      <vt:lpstr>Roboto Slab</vt:lpstr>
      <vt:lpstr>Arial</vt:lpstr>
      <vt:lpstr>Roboto</vt:lpstr>
      <vt:lpstr>Century Schoolbook</vt:lpstr>
      <vt:lpstr>Marina</vt:lpstr>
      <vt:lpstr>Ενημέρωση Πολιτών     Δήμος Κατερίνης </vt:lpstr>
      <vt:lpstr>Ενημέρωση Πολιτών</vt:lpstr>
      <vt:lpstr>Γιατί η συνέντευξη έπρεπε να γίνει τώρα</vt:lpstr>
      <vt:lpstr>Τι θα αναλύσουμε παρακάτω</vt:lpstr>
      <vt:lpstr>Τι θα αναλύσουμε παρακάτω</vt:lpstr>
      <vt:lpstr>Οικονομικά Στοιχεία</vt:lpstr>
      <vt:lpstr>Οικονομικά στοιχεία</vt:lpstr>
      <vt:lpstr>Οικονομικά στοιχεία</vt:lpstr>
      <vt:lpstr>Οικονομικά στοιχεία</vt:lpstr>
      <vt:lpstr>Αναθέσεις - Συμβάσεις</vt:lpstr>
      <vt:lpstr>Αναθέσεις </vt:lpstr>
      <vt:lpstr>Λαμπτήρες</vt:lpstr>
      <vt:lpstr>Λαμπτήρες - Οδοφωτισμός</vt:lpstr>
      <vt:lpstr>Λαμπτήρες - Οδοφωτισμός</vt:lpstr>
      <vt:lpstr>Έλλειψη Προγραμματισμού</vt:lpstr>
      <vt:lpstr>Έργα για τα οποία δεν έγιναν ποτέ αιτήσεις</vt:lpstr>
      <vt:lpstr>Έργα που απεντάχθηκαν</vt:lpstr>
      <vt:lpstr>Έργα που κινδύνευσαν με απένταξη</vt:lpstr>
      <vt:lpstr>Έργα που έμειναν στα χαρτιά</vt:lpstr>
      <vt:lpstr>Έλλειψη ουσιαστικών μελετών</vt:lpstr>
      <vt:lpstr>Ενέργειες της νέας Διοίκησης</vt:lpstr>
      <vt:lpstr>Ενέργειες της νέας Διοίκησης</vt:lpstr>
      <vt:lpstr>Ενέργειες της νέας Διοίκησης</vt:lpstr>
      <vt:lpstr>Ενέργειες της νέας Διοίκησης</vt:lpstr>
      <vt:lpstr>Ενέργειες της νέας Διοίκησης</vt:lpstr>
      <vt:lpstr>Αθλητικές - Πολιτιστικές Δραστηριότητες</vt:lpstr>
      <vt:lpstr>Διαχείριση Αδέσποτων Ζώων</vt:lpstr>
      <vt:lpstr>Ευχαριστούμε για την προσοχή σας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Ενημέρωση Πολιτών     Δήμος Κατερίνης</dc:title>
  <dc:creator>ΣΥΝΕΡΓΑΤΕΣ ΔΗΜΑΡΧΟΥ 1</dc:creator>
  <cp:lastModifiedBy>Pc User</cp:lastModifiedBy>
  <cp:revision>2</cp:revision>
  <dcterms:created xsi:type="dcterms:W3CDTF">2024-04-16T07:45:03Z</dcterms:created>
  <dcterms:modified xsi:type="dcterms:W3CDTF">2024-11-12T20:48:01Z</dcterms:modified>
</cp:coreProperties>
</file>