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</p:sldMasterIdLst>
  <p:notesMasterIdLst>
    <p:notesMasterId r:id="rId25"/>
  </p:notesMasterIdLst>
  <p:sldIdLst>
    <p:sldId id="445" r:id="rId4"/>
    <p:sldId id="479" r:id="rId5"/>
    <p:sldId id="480" r:id="rId6"/>
    <p:sldId id="481" r:id="rId7"/>
    <p:sldId id="482" r:id="rId8"/>
    <p:sldId id="295" r:id="rId9"/>
    <p:sldId id="261" r:id="rId10"/>
    <p:sldId id="299" r:id="rId11"/>
    <p:sldId id="262" r:id="rId12"/>
    <p:sldId id="263" r:id="rId13"/>
    <p:sldId id="264" r:id="rId14"/>
    <p:sldId id="290" r:id="rId15"/>
    <p:sldId id="291" r:id="rId16"/>
    <p:sldId id="292" r:id="rId17"/>
    <p:sldId id="293" r:id="rId18"/>
    <p:sldId id="266" r:id="rId19"/>
    <p:sldId id="305" r:id="rId20"/>
    <p:sldId id="271" r:id="rId21"/>
    <p:sldId id="272" r:id="rId22"/>
    <p:sldId id="318" r:id="rId23"/>
    <p:sldId id="484" r:id="rId24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20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890" y="-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6%20-%20&#920;&#949;&#963;&#963;&#945;&#955;&#959;&#957;&#943;&#954;&#951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Sheet1!$A$5:$A$27</c:f>
              <c:strCache>
                <c:ptCount val="23"/>
                <c:pt idx="0">
                  <c:v>(ΔΓ/ΔΑ)</c:v>
                </c:pt>
                <c:pt idx="1">
                  <c:v>Αθλητικές εγκαταστάσεις</c:v>
                </c:pt>
                <c:pt idx="2">
                  <c:v>Ύδρευση/ Αποχέτευση</c:v>
                </c:pt>
                <c:pt idx="3">
                  <c:v>Πολιτιστικές υποδομές/ δραστηριότητα</c:v>
                </c:pt>
                <c:pt idx="4">
                  <c:v>Διαφθορά</c:v>
                </c:pt>
                <c:pt idx="5">
                  <c:v>Κοινωνικές Δομές (ΚΑΠΗ κ.λπ.)</c:v>
                </c:pt>
                <c:pt idx="6">
                  <c:v>Παιδικές Χαρές</c:v>
                </c:pt>
                <c:pt idx="7">
                  <c:v>Χώροι Αναψυχής</c:v>
                </c:pt>
                <c:pt idx="8">
                  <c:v>Τόνωση της τοπικής αγοράς</c:v>
                </c:pt>
                <c:pt idx="9">
                  <c:v>Κατάσταση σχολείων</c:v>
                </c:pt>
                <c:pt idx="10">
                  <c:v>Κατάσταση Πλατειών, Παιδικών Χαρών</c:v>
                </c:pt>
                <c:pt idx="11">
                  <c:v>Μεταναστευτικό</c:v>
                </c:pt>
                <c:pt idx="12">
                  <c:v>Φτώχεια</c:v>
                </c:pt>
                <c:pt idx="13">
                  <c:v>Δομές Υγείας / Νοσοκομεία</c:v>
                </c:pt>
                <c:pt idx="14">
                  <c:v>Οικονομικά</c:v>
                </c:pt>
                <c:pt idx="15">
                  <c:v>Ανάπτυξη / ανεργία</c:v>
                </c:pt>
                <c:pt idx="16">
                  <c:v>Ασφάλεια/ Εγκληματικότητα</c:v>
                </c:pt>
                <c:pt idx="17">
                  <c:v>Συντήρηση, ανάπτυξη πρασίνου</c:v>
                </c:pt>
                <c:pt idx="18">
                  <c:v>Κατάσταση οδικού δικτύου</c:v>
                </c:pt>
                <c:pt idx="19">
                  <c:v>Συγκοινωνίες</c:v>
                </c:pt>
                <c:pt idx="20">
                  <c:v>Κυκλοφοριακό</c:v>
                </c:pt>
                <c:pt idx="21">
                  <c:v>Στάθμευση/ Πάρκινγκ</c:v>
                </c:pt>
                <c:pt idx="22">
                  <c:v>Καθαριότητα</c:v>
                </c:pt>
              </c:strCache>
            </c:strRef>
          </c:cat>
          <c:val>
            <c:numRef>
              <c:f>Sheet1!$C$5:$C$27</c:f>
              <c:numCache>
                <c:formatCode>0.0</c:formatCode>
                <c:ptCount val="23"/>
                <c:pt idx="0">
                  <c:v>5.2319413020413776</c:v>
                </c:pt>
                <c:pt idx="1">
                  <c:v>0</c:v>
                </c:pt>
                <c:pt idx="2">
                  <c:v>0.65830680932111063</c:v>
                </c:pt>
                <c:pt idx="3">
                  <c:v>0.81553348416867688</c:v>
                </c:pt>
                <c:pt idx="4">
                  <c:v>1.01110812849126</c:v>
                </c:pt>
                <c:pt idx="5">
                  <c:v>1.0315603788779342</c:v>
                </c:pt>
                <c:pt idx="6">
                  <c:v>1.1862305224271665</c:v>
                </c:pt>
                <c:pt idx="7">
                  <c:v>1.4252661988214335</c:v>
                </c:pt>
                <c:pt idx="8">
                  <c:v>1.7946849714307571</c:v>
                </c:pt>
                <c:pt idx="9">
                  <c:v>2.1807211974792531</c:v>
                </c:pt>
                <c:pt idx="10">
                  <c:v>2.22290396390177</c:v>
                </c:pt>
                <c:pt idx="11">
                  <c:v>3.0652810267029595</c:v>
                </c:pt>
                <c:pt idx="12">
                  <c:v>3.6558397566182079</c:v>
                </c:pt>
                <c:pt idx="13">
                  <c:v>3.9038232925566452</c:v>
                </c:pt>
                <c:pt idx="14">
                  <c:v>5.1756976134780164</c:v>
                </c:pt>
                <c:pt idx="15">
                  <c:v>5.3188633661847415</c:v>
                </c:pt>
                <c:pt idx="16">
                  <c:v>6.7990949879203697</c:v>
                </c:pt>
                <c:pt idx="17">
                  <c:v>10.518848026996942</c:v>
                </c:pt>
                <c:pt idx="18">
                  <c:v>11.2065549462489</c:v>
                </c:pt>
                <c:pt idx="19">
                  <c:v>17.467500095869877</c:v>
                </c:pt>
                <c:pt idx="20">
                  <c:v>19.203384847438951</c:v>
                </c:pt>
                <c:pt idx="21">
                  <c:v>26.545742736255409</c:v>
                </c:pt>
                <c:pt idx="22">
                  <c:v>60.127059605527229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D-4BEE-8F98-E200FB055600}"/>
            </c:ext>
          </c:extLst>
        </c:ser>
        <c:shape val="box"/>
        <c:axId val="125282944"/>
        <c:axId val="125305216"/>
        <c:axId val="0"/>
      </c:bar3DChart>
      <c:catAx>
        <c:axId val="125282944"/>
        <c:scaling>
          <c:orientation val="minMax"/>
        </c:scaling>
        <c:axPos val="l"/>
        <c:numFmt formatCode="General" sourceLinked="0"/>
        <c:tickLblPos val="nextTo"/>
        <c:crossAx val="125305216"/>
        <c:crosses val="autoZero"/>
        <c:auto val="1"/>
        <c:lblAlgn val="ctr"/>
        <c:lblOffset val="100"/>
      </c:catAx>
      <c:valAx>
        <c:axId val="125305216"/>
        <c:scaling>
          <c:orientation val="minMax"/>
        </c:scaling>
        <c:axPos val="b"/>
        <c:numFmt formatCode="0.0" sourceLinked="1"/>
        <c:tickLblPos val="nextTo"/>
        <c:crossAx val="125282944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Sheet1!$B$125:$B$135</c:f>
              <c:strCache>
                <c:ptCount val="11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Σάκης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Κανένας</c:v>
                </c:pt>
                <c:pt idx="10">
                  <c:v>ΔΓ/ΔΑ</c:v>
                </c:pt>
              </c:strCache>
            </c:strRef>
          </c:cat>
          <c:val>
            <c:numRef>
              <c:f>Sheet1!$E$125:$E$135</c:f>
              <c:numCache>
                <c:formatCode>0.0</c:formatCode>
                <c:ptCount val="11"/>
                <c:pt idx="0">
                  <c:v>12.6</c:v>
                </c:pt>
                <c:pt idx="1">
                  <c:v>17.045672431644729</c:v>
                </c:pt>
                <c:pt idx="2">
                  <c:v>8.0428474645600758</c:v>
                </c:pt>
                <c:pt idx="3">
                  <c:v>2.0145466630875206</c:v>
                </c:pt>
                <c:pt idx="4">
                  <c:v>4.58513888356278</c:v>
                </c:pt>
                <c:pt idx="5">
                  <c:v>1.8701026447316274</c:v>
                </c:pt>
                <c:pt idx="6">
                  <c:v>1.6170060461965201</c:v>
                </c:pt>
                <c:pt idx="7">
                  <c:v>1.0341169101762728</c:v>
                </c:pt>
                <c:pt idx="8">
                  <c:v>2.0017640065958497</c:v>
                </c:pt>
                <c:pt idx="9">
                  <c:v>14.074983062980145</c:v>
                </c:pt>
                <c:pt idx="10">
                  <c:v>35.1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60-42F6-AD7C-84C13707B92E}"/>
            </c:ext>
          </c:extLst>
        </c:ser>
        <c:dLbls>
          <c:showVal val="1"/>
        </c:dLbls>
        <c:shape val="box"/>
        <c:axId val="126621952"/>
        <c:axId val="126627840"/>
        <c:axId val="0"/>
      </c:bar3DChart>
      <c:catAx>
        <c:axId val="126621952"/>
        <c:scaling>
          <c:orientation val="minMax"/>
        </c:scaling>
        <c:axPos val="b"/>
        <c:numFmt formatCode="General" sourceLinked="0"/>
        <c:majorTickMark val="none"/>
        <c:tickLblPos val="nextTo"/>
        <c:crossAx val="126627840"/>
        <c:crosses val="autoZero"/>
        <c:auto val="1"/>
        <c:lblAlgn val="ctr"/>
        <c:lblOffset val="100"/>
      </c:catAx>
      <c:valAx>
        <c:axId val="126627840"/>
        <c:scaling>
          <c:orientation val="minMax"/>
        </c:scaling>
        <c:delete val="1"/>
        <c:axPos val="l"/>
        <c:numFmt formatCode="0.0" sourceLinked="1"/>
        <c:tickLblPos val="nextTo"/>
        <c:crossAx val="126621952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Sheet1!$B$139:$B$149</c:f>
              <c:strCache>
                <c:ptCount val="11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Σάκης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Κανένας</c:v>
                </c:pt>
                <c:pt idx="10">
                  <c:v>ΔΓ/ΔΑ</c:v>
                </c:pt>
              </c:strCache>
            </c:strRef>
          </c:cat>
          <c:val>
            <c:numRef>
              <c:f>Sheet1!$E$139:$E$149</c:f>
              <c:numCache>
                <c:formatCode>0.0</c:formatCode>
                <c:ptCount val="11"/>
                <c:pt idx="0">
                  <c:v>14.4</c:v>
                </c:pt>
                <c:pt idx="1">
                  <c:v>19.299254771126527</c:v>
                </c:pt>
                <c:pt idx="2">
                  <c:v>14.092878782068476</c:v>
                </c:pt>
                <c:pt idx="3">
                  <c:v>1.324283212537229</c:v>
                </c:pt>
                <c:pt idx="4">
                  <c:v>4.1607546880392654</c:v>
                </c:pt>
                <c:pt idx="5">
                  <c:v>1.2399176796921927</c:v>
                </c:pt>
                <c:pt idx="6">
                  <c:v>1.426544464470606</c:v>
                </c:pt>
                <c:pt idx="7">
                  <c:v>1.1338216308113143</c:v>
                </c:pt>
                <c:pt idx="8">
                  <c:v>1.6911454538482187</c:v>
                </c:pt>
                <c:pt idx="9">
                  <c:v>11.367616418044003</c:v>
                </c:pt>
                <c:pt idx="10">
                  <c:v>29.9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44-482A-90B6-4CFE623A4C19}"/>
            </c:ext>
          </c:extLst>
        </c:ser>
        <c:dLbls>
          <c:showVal val="1"/>
        </c:dLbls>
        <c:shape val="box"/>
        <c:axId val="126669568"/>
        <c:axId val="126671104"/>
        <c:axId val="0"/>
      </c:bar3DChart>
      <c:catAx>
        <c:axId val="126669568"/>
        <c:scaling>
          <c:orientation val="minMax"/>
        </c:scaling>
        <c:axPos val="b"/>
        <c:numFmt formatCode="General" sourceLinked="0"/>
        <c:majorTickMark val="none"/>
        <c:tickLblPos val="nextTo"/>
        <c:crossAx val="126671104"/>
        <c:crosses val="autoZero"/>
        <c:auto val="1"/>
        <c:lblAlgn val="ctr"/>
        <c:lblOffset val="100"/>
      </c:catAx>
      <c:valAx>
        <c:axId val="126671104"/>
        <c:scaling>
          <c:orientation val="minMax"/>
        </c:scaling>
        <c:delete val="1"/>
        <c:axPos val="l"/>
        <c:numFmt formatCode="0.0" sourceLinked="1"/>
        <c:tickLblPos val="nextTo"/>
        <c:crossAx val="126669568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Sheet1!$B$153:$B$163</c:f>
              <c:strCache>
                <c:ptCount val="11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Σάκης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Κανένας</c:v>
                </c:pt>
                <c:pt idx="10">
                  <c:v>ΔΓ/ΔΑ</c:v>
                </c:pt>
              </c:strCache>
            </c:strRef>
          </c:cat>
          <c:val>
            <c:numRef>
              <c:f>Sheet1!$E$153:$E$163</c:f>
              <c:numCache>
                <c:formatCode>0.0</c:formatCode>
                <c:ptCount val="11"/>
                <c:pt idx="0">
                  <c:v>11.6</c:v>
                </c:pt>
                <c:pt idx="1">
                  <c:v>16.057573084838488</c:v>
                </c:pt>
                <c:pt idx="2">
                  <c:v>8.2000741394076488</c:v>
                </c:pt>
                <c:pt idx="3">
                  <c:v>2.4708874998402148</c:v>
                </c:pt>
                <c:pt idx="4">
                  <c:v>4.3128683002901669</c:v>
                </c:pt>
                <c:pt idx="5">
                  <c:v>1.3741355728547502</c:v>
                </c:pt>
                <c:pt idx="6">
                  <c:v>1.8023545653257655</c:v>
                </c:pt>
                <c:pt idx="7">
                  <c:v>1.5390318415973199</c:v>
                </c:pt>
                <c:pt idx="8">
                  <c:v>2</c:v>
                </c:pt>
                <c:pt idx="9">
                  <c:v>13.158466592527265</c:v>
                </c:pt>
                <c:pt idx="10">
                  <c:v>37.5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F5-4343-93A2-973522320C18}"/>
            </c:ext>
          </c:extLst>
        </c:ser>
        <c:dLbls>
          <c:showVal val="1"/>
        </c:dLbls>
        <c:shape val="box"/>
        <c:axId val="126733312"/>
        <c:axId val="126735104"/>
        <c:axId val="0"/>
      </c:bar3DChart>
      <c:catAx>
        <c:axId val="126733312"/>
        <c:scaling>
          <c:orientation val="minMax"/>
        </c:scaling>
        <c:axPos val="b"/>
        <c:numFmt formatCode="General" sourceLinked="0"/>
        <c:majorTickMark val="none"/>
        <c:tickLblPos val="nextTo"/>
        <c:crossAx val="126735104"/>
        <c:crosses val="autoZero"/>
        <c:auto val="1"/>
        <c:lblAlgn val="ctr"/>
        <c:lblOffset val="100"/>
      </c:catAx>
      <c:valAx>
        <c:axId val="126735104"/>
        <c:scaling>
          <c:orientation val="minMax"/>
        </c:scaling>
        <c:delete val="1"/>
        <c:axPos val="l"/>
        <c:numFmt formatCode="0.0" sourceLinked="1"/>
        <c:tickLblPos val="nextTo"/>
        <c:crossAx val="126733312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Sheet1!$B$187:$B$200</c:f>
              <c:strCache>
                <c:ptCount val="14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Κέκη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Στάθης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Λευκό/ Άκυρο</c:v>
                </c:pt>
                <c:pt idx="10">
                  <c:v>Αποχή</c:v>
                </c:pt>
                <c:pt idx="11">
                  <c:v>Δεν έχω αποφασίσει</c:v>
                </c:pt>
                <c:pt idx="12">
                  <c:v>ΑΛΛΟΝ</c:v>
                </c:pt>
                <c:pt idx="13">
                  <c:v>ΔΓ/ΔΑ</c:v>
                </c:pt>
              </c:strCache>
            </c:strRef>
          </c:cat>
          <c:val>
            <c:numRef>
              <c:f>Sheet1!$E$187:$E$200</c:f>
              <c:numCache>
                <c:formatCode>0.0</c:formatCode>
                <c:ptCount val="14"/>
                <c:pt idx="0">
                  <c:v>12.4</c:v>
                </c:pt>
                <c:pt idx="1">
                  <c:v>22.3</c:v>
                </c:pt>
                <c:pt idx="2">
                  <c:v>7.5</c:v>
                </c:pt>
                <c:pt idx="3">
                  <c:v>3.9</c:v>
                </c:pt>
                <c:pt idx="4">
                  <c:v>4.8</c:v>
                </c:pt>
                <c:pt idx="5">
                  <c:v>3.1</c:v>
                </c:pt>
                <c:pt idx="6">
                  <c:v>1.9000000000000001</c:v>
                </c:pt>
                <c:pt idx="7">
                  <c:v>2.1</c:v>
                </c:pt>
                <c:pt idx="8">
                  <c:v>3.5</c:v>
                </c:pt>
                <c:pt idx="9">
                  <c:v>1.7</c:v>
                </c:pt>
                <c:pt idx="10">
                  <c:v>2.9</c:v>
                </c:pt>
                <c:pt idx="11">
                  <c:v>27.2</c:v>
                </c:pt>
                <c:pt idx="12">
                  <c:v>0.83598573455535485</c:v>
                </c:pt>
                <c:pt idx="13">
                  <c:v>5.8378392197466447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3F-4792-BEBE-BB2A73B27F99}"/>
            </c:ext>
          </c:extLst>
        </c:ser>
        <c:dLbls>
          <c:showVal val="1"/>
        </c:dLbls>
        <c:shape val="box"/>
        <c:axId val="126773120"/>
        <c:axId val="126774656"/>
        <c:axId val="0"/>
      </c:bar3DChart>
      <c:catAx>
        <c:axId val="126773120"/>
        <c:scaling>
          <c:orientation val="minMax"/>
        </c:scaling>
        <c:axPos val="b"/>
        <c:numFmt formatCode="General" sourceLinked="0"/>
        <c:majorTickMark val="none"/>
        <c:tickLblPos val="nextTo"/>
        <c:crossAx val="126774656"/>
        <c:crosses val="autoZero"/>
        <c:auto val="1"/>
        <c:lblAlgn val="ctr"/>
        <c:lblOffset val="100"/>
      </c:catAx>
      <c:valAx>
        <c:axId val="126774656"/>
        <c:scaling>
          <c:orientation val="minMax"/>
        </c:scaling>
        <c:delete val="1"/>
        <c:axPos val="l"/>
        <c:numFmt formatCode="0.0" sourceLinked="1"/>
        <c:tickLblPos val="nextTo"/>
        <c:crossAx val="126773120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Sheet1!$B$204:$B$215</c:f>
              <c:strCache>
                <c:ptCount val="12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Κέκη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Στάθης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Δεν έχω αποφασίσει</c:v>
                </c:pt>
                <c:pt idx="10">
                  <c:v>ΑΛΛΟΝ</c:v>
                </c:pt>
                <c:pt idx="11">
                  <c:v>ΔΓ/ΔΑ</c:v>
                </c:pt>
              </c:strCache>
            </c:strRef>
          </c:cat>
          <c:val>
            <c:numRef>
              <c:f>Sheet1!$E$204:$E$215</c:f>
              <c:numCache>
                <c:formatCode>0.0</c:formatCode>
                <c:ptCount val="12"/>
                <c:pt idx="0">
                  <c:v>12.9979035639413</c:v>
                </c:pt>
                <c:pt idx="1">
                  <c:v>23.375262054507324</c:v>
                </c:pt>
                <c:pt idx="2">
                  <c:v>7.861635220125784</c:v>
                </c:pt>
                <c:pt idx="3">
                  <c:v>4.0880503144654075</c:v>
                </c:pt>
                <c:pt idx="4">
                  <c:v>5.0314465408805029</c:v>
                </c:pt>
                <c:pt idx="5">
                  <c:v>3.249475890985325</c:v>
                </c:pt>
                <c:pt idx="6">
                  <c:v>1.9916142557651986</c:v>
                </c:pt>
                <c:pt idx="7">
                  <c:v>2.2012578616352201</c:v>
                </c:pt>
                <c:pt idx="8">
                  <c:v>3.668763102725368</c:v>
                </c:pt>
                <c:pt idx="9">
                  <c:v>28.511530398322844</c:v>
                </c:pt>
                <c:pt idx="10">
                  <c:v>0.87629531924041404</c:v>
                </c:pt>
                <c:pt idx="11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7D-4FBE-9615-76620FDDC39C}"/>
            </c:ext>
          </c:extLst>
        </c:ser>
        <c:dLbls>
          <c:showVal val="1"/>
        </c:dLbls>
        <c:shape val="box"/>
        <c:axId val="126849792"/>
        <c:axId val="126851328"/>
        <c:axId val="0"/>
      </c:bar3DChart>
      <c:catAx>
        <c:axId val="126849792"/>
        <c:scaling>
          <c:orientation val="minMax"/>
        </c:scaling>
        <c:axPos val="b"/>
        <c:numFmt formatCode="General" sourceLinked="0"/>
        <c:majorTickMark val="none"/>
        <c:tickLblPos val="nextTo"/>
        <c:crossAx val="126851328"/>
        <c:crosses val="autoZero"/>
        <c:auto val="1"/>
        <c:lblAlgn val="ctr"/>
        <c:lblOffset val="100"/>
      </c:catAx>
      <c:valAx>
        <c:axId val="126851328"/>
        <c:scaling>
          <c:orientation val="minMax"/>
        </c:scaling>
        <c:delete val="1"/>
        <c:axPos val="l"/>
        <c:numFmt formatCode="0.0" sourceLinked="1"/>
        <c:tickLblPos val="nextTo"/>
        <c:crossAx val="126849792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Sheet1!$B$255:$B$267</c:f>
              <c:strCache>
                <c:ptCount val="13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ΑΛΛΟ</c:v>
                </c:pt>
                <c:pt idx="9">
                  <c:v>ΛΕΥΚΟ/ΑΚΥΡΟ</c:v>
                </c:pt>
                <c:pt idx="10">
                  <c:v>ΑΠΟΧΗ</c:v>
                </c:pt>
                <c:pt idx="11">
                  <c:v>ΑΝΑΠΟΦΑΣΙΣΤΟΙ</c:v>
                </c:pt>
                <c:pt idx="12">
                  <c:v>ΔΓ/ΔΑ</c:v>
                </c:pt>
              </c:strCache>
            </c:strRef>
          </c:cat>
          <c:val>
            <c:numRef>
              <c:f>Sheet1!$E$255:$E$267</c:f>
              <c:numCache>
                <c:formatCode>0.0</c:formatCode>
                <c:ptCount val="13"/>
                <c:pt idx="0">
                  <c:v>27.218110467717405</c:v>
                </c:pt>
                <c:pt idx="1">
                  <c:v>13.045979215400534</c:v>
                </c:pt>
                <c:pt idx="2">
                  <c:v>5.4428551341539784</c:v>
                </c:pt>
                <c:pt idx="3">
                  <c:v>5.141184440950517</c:v>
                </c:pt>
                <c:pt idx="4">
                  <c:v>3.6814050696015657</c:v>
                </c:pt>
                <c:pt idx="5">
                  <c:v>3.0946811366338141</c:v>
                </c:pt>
                <c:pt idx="6">
                  <c:v>3.9600669811200175</c:v>
                </c:pt>
                <c:pt idx="7">
                  <c:v>4.1339111094067551</c:v>
                </c:pt>
                <c:pt idx="8">
                  <c:v>2.9297848678912461</c:v>
                </c:pt>
                <c:pt idx="9">
                  <c:v>0.51130625966688403</c:v>
                </c:pt>
                <c:pt idx="10">
                  <c:v>3.0282113228771212</c:v>
                </c:pt>
                <c:pt idx="11">
                  <c:v>15.144891411333102</c:v>
                </c:pt>
                <c:pt idx="12">
                  <c:v>12.667612583247054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D5-4626-BB19-BB33E1FAF1C4}"/>
            </c:ext>
          </c:extLst>
        </c:ser>
        <c:dLbls>
          <c:showVal val="1"/>
        </c:dLbls>
        <c:shape val="box"/>
        <c:axId val="126949632"/>
        <c:axId val="126963712"/>
        <c:axId val="0"/>
      </c:bar3DChart>
      <c:catAx>
        <c:axId val="126949632"/>
        <c:scaling>
          <c:orientation val="minMax"/>
        </c:scaling>
        <c:axPos val="b"/>
        <c:numFmt formatCode="General" sourceLinked="0"/>
        <c:majorTickMark val="none"/>
        <c:tickLblPos val="nextTo"/>
        <c:crossAx val="126963712"/>
        <c:crosses val="autoZero"/>
        <c:auto val="1"/>
        <c:lblAlgn val="ctr"/>
        <c:lblOffset val="100"/>
      </c:catAx>
      <c:valAx>
        <c:axId val="126963712"/>
        <c:scaling>
          <c:orientation val="minMax"/>
        </c:scaling>
        <c:delete val="1"/>
        <c:axPos val="l"/>
        <c:numFmt formatCode="0.0" sourceLinked="1"/>
        <c:tickLblPos val="nextTo"/>
        <c:crossAx val="126949632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Sheet1!$B$271:$B$281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ΑΛΛΟ</c:v>
                </c:pt>
                <c:pt idx="9">
                  <c:v>ΑΝΑΠΟΦΑΣΙΣΤΟΙ</c:v>
                </c:pt>
                <c:pt idx="10">
                  <c:v>ΔΓ/ΔΑ</c:v>
                </c:pt>
              </c:strCache>
            </c:strRef>
          </c:cat>
          <c:val>
            <c:numRef>
              <c:f>Sheet1!$E$271:$E$281</c:f>
              <c:numCache>
                <c:formatCode>0.0</c:formatCode>
                <c:ptCount val="11"/>
                <c:pt idx="0">
                  <c:v>28.205295821468816</c:v>
                </c:pt>
                <c:pt idx="1">
                  <c:v>13.519149446010916</c:v>
                </c:pt>
                <c:pt idx="2">
                  <c:v>5.640264387724331</c:v>
                </c:pt>
                <c:pt idx="3">
                  <c:v>5.3276522704150437</c:v>
                </c:pt>
                <c:pt idx="4">
                  <c:v>3.8149275332658705</c:v>
                </c:pt>
                <c:pt idx="5">
                  <c:v>3.2069234576516226</c:v>
                </c:pt>
                <c:pt idx="6">
                  <c:v>4.1036963534922464</c:v>
                </c:pt>
                <c:pt idx="7">
                  <c:v>4.2838457092297997</c:v>
                </c:pt>
                <c:pt idx="8">
                  <c:v>3.036046495224086</c:v>
                </c:pt>
                <c:pt idx="9">
                  <c:v>15.694187991018767</c:v>
                </c:pt>
                <c:pt idx="10">
                  <c:v>13.127059671758602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D8-4307-ABFB-2F29008A9167}"/>
            </c:ext>
          </c:extLst>
        </c:ser>
        <c:dLbls>
          <c:showVal val="1"/>
        </c:dLbls>
        <c:shape val="box"/>
        <c:axId val="126887424"/>
        <c:axId val="126888960"/>
        <c:axId val="0"/>
      </c:bar3DChart>
      <c:catAx>
        <c:axId val="126887424"/>
        <c:scaling>
          <c:orientation val="minMax"/>
        </c:scaling>
        <c:axPos val="b"/>
        <c:numFmt formatCode="General" sourceLinked="0"/>
        <c:majorTickMark val="none"/>
        <c:tickLblPos val="nextTo"/>
        <c:crossAx val="126888960"/>
        <c:crosses val="autoZero"/>
        <c:auto val="1"/>
        <c:lblAlgn val="ctr"/>
        <c:lblOffset val="100"/>
      </c:catAx>
      <c:valAx>
        <c:axId val="126888960"/>
        <c:scaling>
          <c:orientation val="minMax"/>
        </c:scaling>
        <c:delete val="1"/>
        <c:axPos val="l"/>
        <c:numFmt formatCode="0.0" sourceLinked="1"/>
        <c:tickLblPos val="nextTo"/>
        <c:crossAx val="126887424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Sheet1!$B$285:$B$293</c:f>
              <c:strCache>
                <c:ptCount val="9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ΑΛΛΟ</c:v>
                </c:pt>
              </c:strCache>
            </c:strRef>
          </c:cat>
          <c:val>
            <c:numRef>
              <c:f>Sheet1!$E$285:$E$293</c:f>
              <c:numCache>
                <c:formatCode>0.0</c:formatCode>
                <c:ptCount val="9"/>
                <c:pt idx="0">
                  <c:v>39.676545871308178</c:v>
                </c:pt>
                <c:pt idx="1">
                  <c:v>19.017462413120313</c:v>
                </c:pt>
                <c:pt idx="2">
                  <c:v>7.9341911576588604</c:v>
                </c:pt>
                <c:pt idx="3">
                  <c:v>7.494437960569269</c:v>
                </c:pt>
                <c:pt idx="4">
                  <c:v>5.3664796932967436</c:v>
                </c:pt>
                <c:pt idx="5">
                  <c:v>4.511196992177573</c:v>
                </c:pt>
                <c:pt idx="6">
                  <c:v>5.7726923923032372</c:v>
                </c:pt>
                <c:pt idx="7">
                  <c:v>6.0261094889311346</c:v>
                </c:pt>
                <c:pt idx="8">
                  <c:v>4.2708234225819925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C1-4206-8877-044F91DE1B7B}"/>
            </c:ext>
          </c:extLst>
        </c:ser>
        <c:dLbls>
          <c:showVal val="1"/>
        </c:dLbls>
        <c:shape val="box"/>
        <c:axId val="126913920"/>
        <c:axId val="126936192"/>
        <c:axId val="0"/>
      </c:bar3DChart>
      <c:catAx>
        <c:axId val="126913920"/>
        <c:scaling>
          <c:orientation val="minMax"/>
        </c:scaling>
        <c:axPos val="b"/>
        <c:numFmt formatCode="General" sourceLinked="0"/>
        <c:majorTickMark val="none"/>
        <c:tickLblPos val="nextTo"/>
        <c:crossAx val="126936192"/>
        <c:crosses val="autoZero"/>
        <c:auto val="1"/>
        <c:lblAlgn val="ctr"/>
        <c:lblOffset val="100"/>
      </c:catAx>
      <c:valAx>
        <c:axId val="126936192"/>
        <c:scaling>
          <c:orientation val="minMax"/>
        </c:scaling>
        <c:delete val="1"/>
        <c:axPos val="l"/>
        <c:numFmt formatCode="0.0" sourceLinked="1"/>
        <c:tickLblPos val="nextTo"/>
        <c:crossAx val="126913920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Sheet1!$B$38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Sheet1!$B$39:$B$49</c:f>
              <c:numCache>
                <c:formatCode>0.0</c:formatCode>
                <c:ptCount val="11"/>
                <c:pt idx="0">
                  <c:v>1.1517173498996547</c:v>
                </c:pt>
                <c:pt idx="1">
                  <c:v>1.5518144980889899</c:v>
                </c:pt>
                <c:pt idx="2">
                  <c:v>2.6114967212486078</c:v>
                </c:pt>
                <c:pt idx="3">
                  <c:v>1.5939972645115101</c:v>
                </c:pt>
                <c:pt idx="4">
                  <c:v>3.3311602817297463</c:v>
                </c:pt>
                <c:pt idx="5">
                  <c:v>2.7214275670769901</c:v>
                </c:pt>
                <c:pt idx="6">
                  <c:v>2.6843578632511398</c:v>
                </c:pt>
                <c:pt idx="7">
                  <c:v>2.0324423821758608</c:v>
                </c:pt>
                <c:pt idx="8">
                  <c:v>4.1671460162850948</c:v>
                </c:pt>
                <c:pt idx="9">
                  <c:v>5.2536718180772297</c:v>
                </c:pt>
                <c:pt idx="10">
                  <c:v>8.2166915928468196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7C-434D-A8FF-80F47EEE6331}"/>
            </c:ext>
          </c:extLst>
        </c:ser>
        <c:ser>
          <c:idx val="1"/>
          <c:order val="1"/>
          <c:tx>
            <c:strRef>
              <c:f>Sheet1!$C$38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Sheet1!$C$39:$C$49</c:f>
              <c:numCache>
                <c:formatCode>0.0</c:formatCode>
                <c:ptCount val="11"/>
                <c:pt idx="0">
                  <c:v>9.8426454985875047</c:v>
                </c:pt>
                <c:pt idx="1">
                  <c:v>11.802226738760835</c:v>
                </c:pt>
                <c:pt idx="2">
                  <c:v>12.867022024517125</c:v>
                </c:pt>
                <c:pt idx="3">
                  <c:v>16.625123033068711</c:v>
                </c:pt>
                <c:pt idx="4">
                  <c:v>15.890120284797563</c:v>
                </c:pt>
                <c:pt idx="5">
                  <c:v>20.697677391315455</c:v>
                </c:pt>
                <c:pt idx="6">
                  <c:v>21.417340951796593</c:v>
                </c:pt>
                <c:pt idx="7">
                  <c:v>22.551162582607912</c:v>
                </c:pt>
                <c:pt idx="8">
                  <c:v>26.166097838452774</c:v>
                </c:pt>
                <c:pt idx="9">
                  <c:v>29.792537485140159</c:v>
                </c:pt>
                <c:pt idx="10">
                  <c:v>39.113650598867466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7C-434D-A8FF-80F47EEE6331}"/>
            </c:ext>
          </c:extLst>
        </c:ser>
        <c:ser>
          <c:idx val="2"/>
          <c:order val="2"/>
          <c:tx>
            <c:strRef>
              <c:f>Sheet1!$D$38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Sheet1!$D$39:$D$49</c:f>
              <c:numCache>
                <c:formatCode>0.0</c:formatCode>
                <c:ptCount val="11"/>
                <c:pt idx="0">
                  <c:v>20.885582441743011</c:v>
                </c:pt>
                <c:pt idx="1">
                  <c:v>22.260996280246928</c:v>
                </c:pt>
                <c:pt idx="2">
                  <c:v>30.379261418107919</c:v>
                </c:pt>
                <c:pt idx="3">
                  <c:v>36.284848717260424</c:v>
                </c:pt>
                <c:pt idx="4">
                  <c:v>32.538252099551343</c:v>
                </c:pt>
                <c:pt idx="5">
                  <c:v>25.266198821439062</c:v>
                </c:pt>
                <c:pt idx="6">
                  <c:v>36.654267489869724</c:v>
                </c:pt>
                <c:pt idx="7">
                  <c:v>29.77847656299932</c:v>
                </c:pt>
                <c:pt idx="8">
                  <c:v>34.184658255678706</c:v>
                </c:pt>
                <c:pt idx="9">
                  <c:v>32.079354731500317</c:v>
                </c:pt>
                <c:pt idx="10">
                  <c:v>24.233360176911951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7C-434D-A8FF-80F47EEE6331}"/>
            </c:ext>
          </c:extLst>
        </c:ser>
        <c:ser>
          <c:idx val="3"/>
          <c:order val="3"/>
          <c:tx>
            <c:strRef>
              <c:f>Sheet1!$E$38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Sheet1!$E$39:$E$49</c:f>
              <c:numCache>
                <c:formatCode>0.0</c:formatCode>
                <c:ptCount val="11"/>
                <c:pt idx="0">
                  <c:v>64.484667203538294</c:v>
                </c:pt>
                <c:pt idx="1">
                  <c:v>57.99619076836553</c:v>
                </c:pt>
                <c:pt idx="2">
                  <c:v>36.826833352507336</c:v>
                </c:pt>
                <c:pt idx="3">
                  <c:v>32.148381076555339</c:v>
                </c:pt>
                <c:pt idx="4">
                  <c:v>47.617951962776928</c:v>
                </c:pt>
                <c:pt idx="5">
                  <c:v>17.565926550855796</c:v>
                </c:pt>
                <c:pt idx="6">
                  <c:v>37.353478799964208</c:v>
                </c:pt>
                <c:pt idx="7">
                  <c:v>23.419104958392463</c:v>
                </c:pt>
                <c:pt idx="8">
                  <c:v>34.41218954123044</c:v>
                </c:pt>
                <c:pt idx="9">
                  <c:v>17.751275069985034</c:v>
                </c:pt>
                <c:pt idx="10">
                  <c:v>13.471641676573222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67C-434D-A8FF-80F47EEE6331}"/>
            </c:ext>
          </c:extLst>
        </c:ser>
        <c:ser>
          <c:idx val="4"/>
          <c:order val="4"/>
          <c:tx>
            <c:strRef>
              <c:f>Sheet1!$F$38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Sheet1!$A$39:$A$49</c:f>
              <c:strCache>
                <c:ptCount val="11"/>
                <c:pt idx="0">
                  <c:v>Χώροι Στάθμευσης</c:v>
                </c:pt>
                <c:pt idx="1">
                  <c:v>Κατάσταση Συγκοινωνιών, Κυκλοφοριακό</c:v>
                </c:pt>
                <c:pt idx="2">
                  <c:v>Τοπική Ανάπτυξη/ Ανεργία</c:v>
                </c:pt>
                <c:pt idx="3">
                  <c:v>Υποδομές</c:v>
                </c:pt>
                <c:pt idx="4">
                  <c:v>Καθαριότητα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πλατειών, πάρκων</c:v>
                </c:pt>
                <c:pt idx="7">
                  <c:v>Κοινωνική Πολιτική</c:v>
                </c:pt>
                <c:pt idx="8">
                  <c:v>Πράσινο / Περιβάλλον</c:v>
                </c:pt>
                <c:pt idx="9">
                  <c:v>Πολιτισμός/ Αθλητισμός</c:v>
                </c:pt>
                <c:pt idx="10">
                  <c:v>Εξυπηρέτηση του πολίτη/ Δημοτικές Υπηρεσίες</c:v>
                </c:pt>
              </c:strCache>
            </c:strRef>
          </c:cat>
          <c:val>
            <c:numRef>
              <c:f>Sheet1!$F$39:$F$49</c:f>
              <c:numCache>
                <c:formatCode>0.0</c:formatCode>
                <c:ptCount val="11"/>
                <c:pt idx="0">
                  <c:v>3.6353875062315422</c:v>
                </c:pt>
                <c:pt idx="1">
                  <c:v>6.3887717145377074</c:v>
                </c:pt>
                <c:pt idx="2">
                  <c:v>17.315386483619015</c:v>
                </c:pt>
                <c:pt idx="3">
                  <c:v>13.347649908604003</c:v>
                </c:pt>
                <c:pt idx="4">
                  <c:v>0.62251537114443067</c:v>
                </c:pt>
                <c:pt idx="5">
                  <c:v>33.748769669312672</c:v>
                </c:pt>
                <c:pt idx="6">
                  <c:v>1.8905548951183015</c:v>
                </c:pt>
                <c:pt idx="7">
                  <c:v>22.218813513824436</c:v>
                </c:pt>
                <c:pt idx="8">
                  <c:v>1.0699083483529535</c:v>
                </c:pt>
                <c:pt idx="9">
                  <c:v>15.12316089529725</c:v>
                </c:pt>
                <c:pt idx="10">
                  <c:v>14.96465595480052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67C-434D-A8FF-80F47EEE6331}"/>
            </c:ext>
          </c:extLst>
        </c:ser>
        <c:dLbls>
          <c:showVal val="1"/>
        </c:dLbls>
        <c:gapWidth val="95"/>
        <c:gapDepth val="95"/>
        <c:shape val="box"/>
        <c:axId val="125494784"/>
        <c:axId val="125496320"/>
        <c:axId val="0"/>
      </c:bar3DChart>
      <c:catAx>
        <c:axId val="125494784"/>
        <c:scaling>
          <c:orientation val="minMax"/>
        </c:scaling>
        <c:axPos val="l"/>
        <c:numFmt formatCode="General" sourceLinked="0"/>
        <c:majorTickMark val="none"/>
        <c:tickLblPos val="nextTo"/>
        <c:crossAx val="125496320"/>
        <c:crosses val="autoZero"/>
        <c:auto val="1"/>
        <c:lblAlgn val="ctr"/>
        <c:lblOffset val="100"/>
      </c:catAx>
      <c:valAx>
        <c:axId val="125496320"/>
        <c:scaling>
          <c:orientation val="minMax"/>
        </c:scaling>
        <c:delete val="1"/>
        <c:axPos val="b"/>
        <c:numFmt formatCode="0%" sourceLinked="1"/>
        <c:tickLblPos val="nextTo"/>
        <c:crossAx val="12549478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Sheet1!$B$56:$B$60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Sheet1!$E$56:$E$60</c:f>
              <c:numCache>
                <c:formatCode>0.0</c:formatCode>
                <c:ptCount val="5"/>
                <c:pt idx="0">
                  <c:v>3.5446306451406713</c:v>
                </c:pt>
                <c:pt idx="1">
                  <c:v>23.995602766166844</c:v>
                </c:pt>
                <c:pt idx="2">
                  <c:v>36.943155526581563</c:v>
                </c:pt>
                <c:pt idx="3">
                  <c:v>32.271094578875385</c:v>
                </c:pt>
                <c:pt idx="4">
                  <c:v>3.2455164832355434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37-48E7-B2AF-4E7BE58CB488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[OUTPUT.xls]Sheet!$B$35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[OUTPUT.xls]Sheet!$B$48:$B$52</c:f>
              <c:numCache>
                <c:formatCode>#,##0.0%</c:formatCode>
                <c:ptCount val="5"/>
                <c:pt idx="0">
                  <c:v>7.10900473933649E-2</c:v>
                </c:pt>
                <c:pt idx="1">
                  <c:v>1.6666666666666673E-2</c:v>
                </c:pt>
                <c:pt idx="4">
                  <c:v>5.8823529411764705E-2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FB-4306-B8E4-B03F3074E65C}"/>
            </c:ext>
          </c:extLst>
        </c:ser>
        <c:ser>
          <c:idx val="1"/>
          <c:order val="1"/>
          <c:tx>
            <c:strRef>
              <c:f>[OUTPUT.xls]Sheet!$C$35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[OUTPUT.xls]Sheet!$C$48:$C$52</c:f>
              <c:numCache>
                <c:formatCode>#,##0.0%</c:formatCode>
                <c:ptCount val="5"/>
                <c:pt idx="0">
                  <c:v>0.35071090047393361</c:v>
                </c:pt>
                <c:pt idx="1">
                  <c:v>0.17500000000000004</c:v>
                </c:pt>
                <c:pt idx="2">
                  <c:v>0.3000000000000001</c:v>
                </c:pt>
                <c:pt idx="3">
                  <c:v>0.15555555555555556</c:v>
                </c:pt>
                <c:pt idx="4">
                  <c:v>0.29411764705882365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FB-4306-B8E4-B03F3074E65C}"/>
            </c:ext>
          </c:extLst>
        </c:ser>
        <c:ser>
          <c:idx val="2"/>
          <c:order val="2"/>
          <c:tx>
            <c:strRef>
              <c:f>[OUTPUT.xls]Sheet!$D$35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[OUTPUT.xls]Sheet!$D$48:$D$52</c:f>
              <c:numCache>
                <c:formatCode>#,##0.0%</c:formatCode>
                <c:ptCount val="5"/>
                <c:pt idx="0">
                  <c:v>0.35071090047393361</c:v>
                </c:pt>
                <c:pt idx="1">
                  <c:v>0.33333333333333337</c:v>
                </c:pt>
                <c:pt idx="2">
                  <c:v>0.4</c:v>
                </c:pt>
                <c:pt idx="3">
                  <c:v>0.51111111111111118</c:v>
                </c:pt>
                <c:pt idx="4">
                  <c:v>0.27450980392156871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FB-4306-B8E4-B03F3074E65C}"/>
            </c:ext>
          </c:extLst>
        </c:ser>
        <c:ser>
          <c:idx val="3"/>
          <c:order val="3"/>
          <c:tx>
            <c:strRef>
              <c:f>[OUTPUT.xls]Sheet!$E$35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[OUTPUT.xls]Sheet!$E$48:$E$52</c:f>
              <c:numCache>
                <c:formatCode>#,##0.0%</c:formatCode>
                <c:ptCount val="5"/>
                <c:pt idx="0">
                  <c:v>0.19905213270142191</c:v>
                </c:pt>
                <c:pt idx="1">
                  <c:v>0.45833333333333326</c:v>
                </c:pt>
                <c:pt idx="2">
                  <c:v>0.3000000000000001</c:v>
                </c:pt>
                <c:pt idx="3">
                  <c:v>0.31111111111111112</c:v>
                </c:pt>
                <c:pt idx="4">
                  <c:v>0.33333333333333337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FB-4306-B8E4-B03F3074E65C}"/>
            </c:ext>
          </c:extLst>
        </c:ser>
        <c:ser>
          <c:idx val="4"/>
          <c:order val="4"/>
          <c:tx>
            <c:strRef>
              <c:f>[OUTPUT.xls]Sheet!$F$35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[OUTPUT.xls]Sheet!$A$48:$A$52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[OUTPUT.xls]Sheet!$F$48:$F$52</c:f>
              <c:numCache>
                <c:formatCode>#,##0.0%</c:formatCode>
                <c:ptCount val="5"/>
                <c:pt idx="0">
                  <c:v>2.8436018957345984E-2</c:v>
                </c:pt>
                <c:pt idx="1">
                  <c:v>1.6666666666666673E-2</c:v>
                </c:pt>
                <c:pt idx="3">
                  <c:v>2.2222222222222233E-2</c:v>
                </c:pt>
                <c:pt idx="4">
                  <c:v>3.9215686274509803E-2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FB-4306-B8E4-B03F3074E65C}"/>
            </c:ext>
          </c:extLst>
        </c:ser>
        <c:dLbls>
          <c:showVal val="1"/>
        </c:dLbls>
        <c:gapWidth val="95"/>
        <c:gapDepth val="95"/>
        <c:shape val="box"/>
        <c:axId val="126267776"/>
        <c:axId val="126269312"/>
        <c:axId val="0"/>
      </c:bar3DChart>
      <c:catAx>
        <c:axId val="126267776"/>
        <c:scaling>
          <c:orientation val="maxMin"/>
        </c:scaling>
        <c:axPos val="l"/>
        <c:numFmt formatCode="General" sourceLinked="0"/>
        <c:majorTickMark val="none"/>
        <c:tickLblPos val="nextTo"/>
        <c:crossAx val="126269312"/>
        <c:crosses val="autoZero"/>
        <c:auto val="1"/>
        <c:lblAlgn val="ctr"/>
        <c:lblOffset val="100"/>
      </c:catAx>
      <c:valAx>
        <c:axId val="126269312"/>
        <c:scaling>
          <c:orientation val="minMax"/>
        </c:scaling>
        <c:delete val="1"/>
        <c:axPos val="t"/>
        <c:numFmt formatCode="0%" sourceLinked="1"/>
        <c:tickLblPos val="nextTo"/>
        <c:crossAx val="12626777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C1-4A27-8B08-970F5AA60B04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C1-4A27-8B08-970F5AA60B04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C1-4A27-8B08-970F5AA60B04}"/>
              </c:ext>
            </c:extLst>
          </c:dPt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CatName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Sheet1!$B$64:$B$66</c:f>
              <c:strCache>
                <c:ptCount val="3"/>
                <c:pt idx="0">
                  <c:v>Επανεκλογή</c:v>
                </c:pt>
                <c:pt idx="1">
                  <c:v>Εκλογή νέου προσώπου</c:v>
                </c:pt>
                <c:pt idx="2">
                  <c:v>ΔΓ/ΔΑ</c:v>
                </c:pt>
              </c:strCache>
            </c:strRef>
          </c:cat>
          <c:val>
            <c:numRef>
              <c:f>Sheet1!$E$64:$E$66</c:f>
              <c:numCache>
                <c:formatCode>0.0</c:formatCode>
                <c:ptCount val="3"/>
                <c:pt idx="0">
                  <c:v>24.157942503611089</c:v>
                </c:pt>
                <c:pt idx="1">
                  <c:v>56.296097454973136</c:v>
                </c:pt>
                <c:pt idx="2">
                  <c:v>19.545960041415785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28-45E4-BE93-5CB24DB5417E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[OUTPUT.xls]Sheet!$B$160</c:f>
              <c:strCache>
                <c:ptCount val="1"/>
                <c:pt idx="0">
                  <c:v>Επανεκλογή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[OUTPUT.xls]Sheet!$A$173:$A$177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[OUTPUT.xls]Sheet!$B$173:$B$177</c:f>
              <c:numCache>
                <c:formatCode>#,##0.0%</c:formatCode>
                <c:ptCount val="5"/>
                <c:pt idx="0">
                  <c:v>0.41706161137440789</c:v>
                </c:pt>
                <c:pt idx="1">
                  <c:v>0.12396694214876038</c:v>
                </c:pt>
                <c:pt idx="2">
                  <c:v>0.22916666666666669</c:v>
                </c:pt>
                <c:pt idx="3">
                  <c:v>0.21739130434782619</c:v>
                </c:pt>
                <c:pt idx="4">
                  <c:v>0.26923076923076933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B7-4B72-AA30-D6EFFA839DA3}"/>
            </c:ext>
          </c:extLst>
        </c:ser>
        <c:ser>
          <c:idx val="1"/>
          <c:order val="1"/>
          <c:tx>
            <c:strRef>
              <c:f>[OUTPUT.xls]Sheet!$C$160</c:f>
              <c:strCache>
                <c:ptCount val="1"/>
                <c:pt idx="0">
                  <c:v>Εκλογή νέου προσώπου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[OUTPUT.xls]Sheet!$A$173:$A$177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[OUTPUT.xls]Sheet!$C$173:$C$177</c:f>
              <c:numCache>
                <c:formatCode>#,##0.0%</c:formatCode>
                <c:ptCount val="5"/>
                <c:pt idx="0">
                  <c:v>0.42654028436018965</c:v>
                </c:pt>
                <c:pt idx="1">
                  <c:v>0.73553719008264429</c:v>
                </c:pt>
                <c:pt idx="2">
                  <c:v>0.58333333333333337</c:v>
                </c:pt>
                <c:pt idx="3">
                  <c:v>0.65217391304347883</c:v>
                </c:pt>
                <c:pt idx="4">
                  <c:v>0.55769230769230771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B7-4B72-AA30-D6EFFA839DA3}"/>
            </c:ext>
          </c:extLst>
        </c:ser>
        <c:ser>
          <c:idx val="2"/>
          <c:order val="2"/>
          <c:tx>
            <c:strRef>
              <c:f>[OUTPUT.xls]Sheet!$D$160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[OUTPUT.xls]Sheet!$A$173:$A$177</c:f>
              <c:strCache>
                <c:ptCount val="5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</c:strCache>
            </c:strRef>
          </c:cat>
          <c:val>
            <c:numRef>
              <c:f>[OUTPUT.xls]Sheet!$D$173:$D$177</c:f>
              <c:numCache>
                <c:formatCode>#,##0.0%</c:formatCode>
                <c:ptCount val="5"/>
                <c:pt idx="0">
                  <c:v>0.15639810426540293</c:v>
                </c:pt>
                <c:pt idx="1">
                  <c:v>0.1404958677685951</c:v>
                </c:pt>
                <c:pt idx="2">
                  <c:v>0.18750000000000006</c:v>
                </c:pt>
                <c:pt idx="3">
                  <c:v>0.1304347826086957</c:v>
                </c:pt>
                <c:pt idx="4">
                  <c:v>0.17307692307692313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B7-4B72-AA30-D6EFFA839DA3}"/>
            </c:ext>
          </c:extLst>
        </c:ser>
        <c:dLbls>
          <c:showVal val="1"/>
        </c:dLbls>
        <c:gapWidth val="95"/>
        <c:gapDepth val="95"/>
        <c:shape val="box"/>
        <c:axId val="126461440"/>
        <c:axId val="126462976"/>
        <c:axId val="0"/>
      </c:bar3DChart>
      <c:catAx>
        <c:axId val="126461440"/>
        <c:scaling>
          <c:orientation val="maxMin"/>
        </c:scaling>
        <c:axPos val="l"/>
        <c:numFmt formatCode="General" sourceLinked="0"/>
        <c:majorTickMark val="none"/>
        <c:tickLblPos val="nextTo"/>
        <c:crossAx val="126462976"/>
        <c:crosses val="autoZero"/>
        <c:auto val="1"/>
        <c:lblAlgn val="ctr"/>
        <c:lblOffset val="100"/>
      </c:catAx>
      <c:valAx>
        <c:axId val="126462976"/>
        <c:scaling>
          <c:orientation val="minMax"/>
        </c:scaling>
        <c:delete val="1"/>
        <c:axPos val="t"/>
        <c:numFmt formatCode="0%" sourceLinked="1"/>
        <c:tickLblPos val="nextTo"/>
        <c:crossAx val="12646144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Sheet1!$B$79</c:f>
              <c:strCache>
                <c:ptCount val="1"/>
                <c:pt idx="0">
                  <c:v>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Sheet1!$B$80:$B$88</c:f>
              <c:numCache>
                <c:formatCode>0.0</c:formatCode>
                <c:ptCount val="9"/>
                <c:pt idx="0">
                  <c:v>1.9723638966650032</c:v>
                </c:pt>
                <c:pt idx="1">
                  <c:v>2.2650867303242932</c:v>
                </c:pt>
                <c:pt idx="2">
                  <c:v>4.0431542483158776</c:v>
                </c:pt>
                <c:pt idx="3">
                  <c:v>3.3797343763980998</c:v>
                </c:pt>
                <c:pt idx="4">
                  <c:v>2.8735411793278844</c:v>
                </c:pt>
                <c:pt idx="5">
                  <c:v>6.0934923495800826</c:v>
                </c:pt>
                <c:pt idx="6">
                  <c:v>5.5527859799823549</c:v>
                </c:pt>
                <c:pt idx="7">
                  <c:v>13.405171862816527</c:v>
                </c:pt>
                <c:pt idx="8">
                  <c:v>18.418529738850314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79-4EB9-89B0-C7479CA9085D}"/>
            </c:ext>
          </c:extLst>
        </c:ser>
        <c:ser>
          <c:idx val="1"/>
          <c:order val="1"/>
          <c:tx>
            <c:strRef>
              <c:f>Sheet1!$C$79</c:f>
              <c:strCache>
                <c:ptCount val="1"/>
                <c:pt idx="0">
                  <c:v>ΜΑΛΛΟΝ 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Sheet1!$C$80:$C$88</c:f>
              <c:numCache>
                <c:formatCode>0.0</c:formatCode>
                <c:ptCount val="9"/>
                <c:pt idx="0">
                  <c:v>6.7914253940253806</c:v>
                </c:pt>
                <c:pt idx="1">
                  <c:v>6.7505208932520269</c:v>
                </c:pt>
                <c:pt idx="2">
                  <c:v>6.6226943283353039</c:v>
                </c:pt>
                <c:pt idx="3">
                  <c:v>7.2988968567447605</c:v>
                </c:pt>
                <c:pt idx="4">
                  <c:v>8.1016476844217671</c:v>
                </c:pt>
                <c:pt idx="5">
                  <c:v>9.8285845764466728</c:v>
                </c:pt>
                <c:pt idx="6">
                  <c:v>12.163975917475161</c:v>
                </c:pt>
                <c:pt idx="7">
                  <c:v>19.761986936125062</c:v>
                </c:pt>
                <c:pt idx="8">
                  <c:v>20.182536334701066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79-4EB9-89B0-C7479CA9085D}"/>
            </c:ext>
          </c:extLst>
        </c:ser>
        <c:ser>
          <c:idx val="2"/>
          <c:order val="2"/>
          <c:tx>
            <c:strRef>
              <c:f>Sheet1!$D$79</c:f>
              <c:strCache>
                <c:ptCount val="1"/>
                <c:pt idx="0">
                  <c:v>ΜΑΛΛΟΝ 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Sheet1!$D$80:$D$88</c:f>
              <c:numCache>
                <c:formatCode>0.0</c:formatCode>
                <c:ptCount val="9"/>
                <c:pt idx="0">
                  <c:v>5.0619319707021448</c:v>
                </c:pt>
                <c:pt idx="1">
                  <c:v>4.4483644591018869</c:v>
                </c:pt>
                <c:pt idx="2">
                  <c:v>4.9187662179954161</c:v>
                </c:pt>
                <c:pt idx="3">
                  <c:v>6.0653705052984046</c:v>
                </c:pt>
                <c:pt idx="4">
                  <c:v>5.4760900410323243</c:v>
                </c:pt>
                <c:pt idx="5">
                  <c:v>6.0001789571908786</c:v>
                </c:pt>
                <c:pt idx="6">
                  <c:v>6.6047986092469682</c:v>
                </c:pt>
                <c:pt idx="7">
                  <c:v>12.656108192404547</c:v>
                </c:pt>
                <c:pt idx="8">
                  <c:v>19.770934795669231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79-4EB9-89B0-C7479CA9085D}"/>
            </c:ext>
          </c:extLst>
        </c:ser>
        <c:ser>
          <c:idx val="3"/>
          <c:order val="3"/>
          <c:tx>
            <c:strRef>
              <c:f>Sheet1!$E$79</c:f>
              <c:strCache>
                <c:ptCount val="1"/>
                <c:pt idx="0">
                  <c:v>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Sheet1!$E$80:$E$88</c:f>
              <c:numCache>
                <c:formatCode>0.0</c:formatCode>
                <c:ptCount val="9"/>
                <c:pt idx="0">
                  <c:v>3.0563331671587961</c:v>
                </c:pt>
                <c:pt idx="1">
                  <c:v>3.285142718359725</c:v>
                </c:pt>
                <c:pt idx="2">
                  <c:v>3.3004819061497321</c:v>
                </c:pt>
                <c:pt idx="3">
                  <c:v>4.1287980468100818</c:v>
                </c:pt>
                <c:pt idx="4">
                  <c:v>3.9933018879983604</c:v>
                </c:pt>
                <c:pt idx="5">
                  <c:v>4.7922179187278644</c:v>
                </c:pt>
                <c:pt idx="6">
                  <c:v>3.5152305352098243</c:v>
                </c:pt>
                <c:pt idx="7">
                  <c:v>18.105354654804373</c:v>
                </c:pt>
                <c:pt idx="8">
                  <c:v>33.558308087586781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79-4EB9-89B0-C7479CA9085D}"/>
            </c:ext>
          </c:extLst>
        </c:ser>
        <c:ser>
          <c:idx val="4"/>
          <c:order val="4"/>
          <c:tx>
            <c:strRef>
              <c:f>Sheet1!$F$79</c:f>
              <c:strCache>
                <c:ptCount val="1"/>
                <c:pt idx="0">
                  <c:v>Δεν τον/την γνωρίζω καθόλου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Sheet1!$F$80:$F$88</c:f>
              <c:numCache>
                <c:formatCode>0.0</c:formatCode>
                <c:ptCount val="9"/>
                <c:pt idx="0">
                  <c:v>66.528613976556628</c:v>
                </c:pt>
                <c:pt idx="1">
                  <c:v>69.532538252099542</c:v>
                </c:pt>
                <c:pt idx="2">
                  <c:v>66.428909255921582</c:v>
                </c:pt>
                <c:pt idx="3">
                  <c:v>62.987818128363465</c:v>
                </c:pt>
                <c:pt idx="4">
                  <c:v>63.752220986565469</c:v>
                </c:pt>
                <c:pt idx="5">
                  <c:v>58.787437205200014</c:v>
                </c:pt>
                <c:pt idx="6">
                  <c:v>54.124324117038036</c:v>
                </c:pt>
                <c:pt idx="7">
                  <c:v>16.193069243650218</c:v>
                </c:pt>
                <c:pt idx="8">
                  <c:v>1.9352941928391549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79-4EB9-89B0-C7479CA9085D}"/>
            </c:ext>
          </c:extLst>
        </c:ser>
        <c:ser>
          <c:idx val="5"/>
          <c:order val="5"/>
          <c:tx>
            <c:strRef>
              <c:f>Sheet1!$G$79</c:f>
              <c:strCache>
                <c:ptCount val="1"/>
                <c:pt idx="0">
                  <c:v>Τον/την έχω ακουστά αλλά δεν έχω σαφή άποψη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Sheet1!$G$80:$G$88</c:f>
              <c:numCache>
                <c:formatCode>0.0</c:formatCode>
                <c:ptCount val="9"/>
                <c:pt idx="0">
                  <c:v>9.4630006007848468</c:v>
                </c:pt>
                <c:pt idx="1">
                  <c:v>6.0308573327708874</c:v>
                </c:pt>
                <c:pt idx="2">
                  <c:v>7.3986015773798011</c:v>
                </c:pt>
                <c:pt idx="3">
                  <c:v>9.4860093824698577</c:v>
                </c:pt>
                <c:pt idx="4">
                  <c:v>9.2316345182855795</c:v>
                </c:pt>
                <c:pt idx="5">
                  <c:v>8.2831614066035026</c:v>
                </c:pt>
                <c:pt idx="6">
                  <c:v>11.675678439493289</c:v>
                </c:pt>
                <c:pt idx="7">
                  <c:v>13.100944638314735</c:v>
                </c:pt>
                <c:pt idx="8">
                  <c:v>1.9557464432258309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979-4EB9-89B0-C7479CA9085D}"/>
            </c:ext>
          </c:extLst>
        </c:ser>
        <c:ser>
          <c:idx val="6"/>
          <c:order val="6"/>
          <c:tx>
            <c:strRef>
              <c:f>Sheet1!$H$79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Sheet1!$A$80:$A$88</c:f>
              <c:strCache>
                <c:ptCount val="9"/>
                <c:pt idx="0">
                  <c:v>Τομπουλίδης Βασίλης</c:v>
                </c:pt>
                <c:pt idx="1">
                  <c:v>Kέκη Μαρία</c:v>
                </c:pt>
                <c:pt idx="2">
                  <c:v>Τσαβλής Δρόσος</c:v>
                </c:pt>
                <c:pt idx="3">
                  <c:v>Τζακόπουλος Σάκης</c:v>
                </c:pt>
                <c:pt idx="4">
                  <c:v>Σακισλόγλου Άκης</c:v>
                </c:pt>
                <c:pt idx="5">
                  <c:v>Πέγκας Σπύρος</c:v>
                </c:pt>
                <c:pt idx="6">
                  <c:v>Αγγελούδης Στέλιος</c:v>
                </c:pt>
                <c:pt idx="7">
                  <c:v>Ορφανός Γιώργος</c:v>
                </c:pt>
                <c:pt idx="8">
                  <c:v>Ζέρβας Κώστας</c:v>
                </c:pt>
              </c:strCache>
            </c:strRef>
          </c:cat>
          <c:val>
            <c:numRef>
              <c:f>Sheet1!$H$80:$H$88</c:f>
              <c:numCache>
                <c:formatCode>0.0</c:formatCode>
                <c:ptCount val="9"/>
                <c:pt idx="0">
                  <c:v>7.126330994107188</c:v>
                </c:pt>
                <c:pt idx="1">
                  <c:v>7.6874896140915885</c:v>
                </c:pt>
                <c:pt idx="2">
                  <c:v>7.287392465902256</c:v>
                </c:pt>
                <c:pt idx="3">
                  <c:v>6.6533727039153199</c:v>
                </c:pt>
                <c:pt idx="4">
                  <c:v>6.5715637023686222</c:v>
                </c:pt>
                <c:pt idx="5">
                  <c:v>6.2149275862509663</c:v>
                </c:pt>
                <c:pt idx="6">
                  <c:v>6.3632064015543701</c:v>
                </c:pt>
                <c:pt idx="7">
                  <c:v>6.7773644718845478</c:v>
                </c:pt>
                <c:pt idx="8">
                  <c:v>4.1786504071276092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979-4EB9-89B0-C7479CA9085D}"/>
            </c:ext>
          </c:extLst>
        </c:ser>
        <c:dLbls>
          <c:showVal val="1"/>
        </c:dLbls>
        <c:gapWidth val="95"/>
        <c:gapDepth val="95"/>
        <c:shape val="box"/>
        <c:axId val="126541184"/>
        <c:axId val="126362752"/>
        <c:axId val="0"/>
      </c:bar3DChart>
      <c:catAx>
        <c:axId val="126541184"/>
        <c:scaling>
          <c:orientation val="minMax"/>
        </c:scaling>
        <c:axPos val="l"/>
        <c:numFmt formatCode="General" sourceLinked="0"/>
        <c:majorTickMark val="none"/>
        <c:tickLblPos val="nextTo"/>
        <c:crossAx val="126362752"/>
        <c:crosses val="autoZero"/>
        <c:auto val="1"/>
        <c:lblAlgn val="ctr"/>
        <c:lblOffset val="100"/>
      </c:catAx>
      <c:valAx>
        <c:axId val="126362752"/>
        <c:scaling>
          <c:orientation val="minMax"/>
        </c:scaling>
        <c:delete val="1"/>
        <c:axPos val="b"/>
        <c:numFmt formatCode="0%" sourceLinked="1"/>
        <c:tickLblPos val="nextTo"/>
        <c:crossAx val="12654118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Sheet1!$A$97:$A$106</c:f>
              <c:strCache>
                <c:ptCount val="10"/>
                <c:pt idx="0">
                  <c:v>(ΔΓ/ΔΑ)</c:v>
                </c:pt>
                <c:pt idx="1">
                  <c:v>Να είναι γνωστό πολιτικό πρόσωπο</c:v>
                </c:pt>
                <c:pt idx="2">
                  <c:v>Η στήριξη από κόμμα</c:v>
                </c:pt>
                <c:pt idx="3">
                  <c:v>Να είναι ηλικιακά νέος</c:v>
                </c:pt>
                <c:pt idx="4">
                  <c:v>Να έχει διακριθεί στον τομέα εργασίας του</c:v>
                </c:pt>
                <c:pt idx="5">
                  <c:v>Η αυτοδιοικητική εμπειρία</c:v>
                </c:pt>
                <c:pt idx="6">
                  <c:v>Να είναι κοντά στους δημότες/ Να ακούει</c:v>
                </c:pt>
                <c:pt idx="7">
                  <c:v>Η γνώση των προβλημάτων του Δήμου</c:v>
                </c:pt>
                <c:pt idx="8">
                  <c:v>Να είναι αποτελεσματικός</c:v>
                </c:pt>
                <c:pt idx="9">
                  <c:v>Να έχει σχέδιο, πρόγραμμα για μια καλύτερη προοπτική της πόλης</c:v>
                </c:pt>
              </c:strCache>
            </c:strRef>
          </c:cat>
          <c:val>
            <c:numRef>
              <c:f>Sheet1!$C$97:$C$106</c:f>
              <c:numCache>
                <c:formatCode>0.0</c:formatCode>
                <c:ptCount val="10"/>
                <c:pt idx="0">
                  <c:v>2.7367667548669852</c:v>
                </c:pt>
                <c:pt idx="1">
                  <c:v>1.1248737712671399</c:v>
                </c:pt>
                <c:pt idx="2">
                  <c:v>3.7977272436757681</c:v>
                </c:pt>
                <c:pt idx="3">
                  <c:v>5.9682223159616843</c:v>
                </c:pt>
                <c:pt idx="4">
                  <c:v>8.1796218890209502</c:v>
                </c:pt>
                <c:pt idx="5">
                  <c:v>8.3867009241860444</c:v>
                </c:pt>
                <c:pt idx="6">
                  <c:v>29.106108831537327</c:v>
                </c:pt>
                <c:pt idx="7">
                  <c:v>33.372959568457496</c:v>
                </c:pt>
                <c:pt idx="8">
                  <c:v>39.352686275261668</c:v>
                </c:pt>
                <c:pt idx="9">
                  <c:v>43.158083112832507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FE-407F-BBD9-5DD4C7C50D8A}"/>
            </c:ext>
          </c:extLst>
        </c:ser>
        <c:shape val="box"/>
        <c:axId val="126388096"/>
        <c:axId val="126389632"/>
        <c:axId val="0"/>
      </c:bar3DChart>
      <c:catAx>
        <c:axId val="126388096"/>
        <c:scaling>
          <c:orientation val="minMax"/>
        </c:scaling>
        <c:axPos val="l"/>
        <c:numFmt formatCode="General" sourceLinked="0"/>
        <c:tickLblPos val="nextTo"/>
        <c:crossAx val="126389632"/>
        <c:crosses val="autoZero"/>
        <c:auto val="1"/>
        <c:lblAlgn val="ctr"/>
        <c:lblOffset val="100"/>
      </c:catAx>
      <c:valAx>
        <c:axId val="126389632"/>
        <c:scaling>
          <c:orientation val="minMax"/>
        </c:scaling>
        <c:axPos val="b"/>
        <c:numFmt formatCode="0.0" sourceLinked="1"/>
        <c:tickLblPos val="nextTo"/>
        <c:crossAx val="126388096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Sheet1!$B$111:$B$121</c:f>
              <c:strCache>
                <c:ptCount val="11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Ορφανός Γιώργος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Σακισλόγλου Άκης</c:v>
                </c:pt>
                <c:pt idx="6">
                  <c:v>Τζακόπουλος Σάκης</c:v>
                </c:pt>
                <c:pt idx="7">
                  <c:v>Τομπουλίδης Βασίλης</c:v>
                </c:pt>
                <c:pt idx="8">
                  <c:v>Τσαβλής Δρόσος</c:v>
                </c:pt>
                <c:pt idx="9">
                  <c:v>Κανένας</c:v>
                </c:pt>
                <c:pt idx="10">
                  <c:v>ΔΓ/ΔΑ</c:v>
                </c:pt>
              </c:strCache>
            </c:strRef>
          </c:cat>
          <c:val>
            <c:numRef>
              <c:f>Sheet1!$E$111:$E$121</c:f>
              <c:numCache>
                <c:formatCode>0.0</c:formatCode>
                <c:ptCount val="11"/>
                <c:pt idx="0">
                  <c:v>12.1</c:v>
                </c:pt>
                <c:pt idx="1">
                  <c:v>16.474287686466987</c:v>
                </c:pt>
                <c:pt idx="2">
                  <c:v>8.8660505426237659</c:v>
                </c:pt>
                <c:pt idx="3">
                  <c:v>2.5335225166494086</c:v>
                </c:pt>
                <c:pt idx="4">
                  <c:v>4.1722590788817717</c:v>
                </c:pt>
                <c:pt idx="5">
                  <c:v>1.8228068157124402</c:v>
                </c:pt>
                <c:pt idx="6">
                  <c:v>1.9046158172591419</c:v>
                </c:pt>
                <c:pt idx="7">
                  <c:v>1.4802316217356284</c:v>
                </c:pt>
                <c:pt idx="8">
                  <c:v>8.6</c:v>
                </c:pt>
                <c:pt idx="9">
                  <c:v>12.638212473316193</c:v>
                </c:pt>
                <c:pt idx="10">
                  <c:v>29.4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65-44C4-8BCC-8F2F0C3D9FE6}"/>
            </c:ext>
          </c:extLst>
        </c:ser>
        <c:dLbls>
          <c:showVal val="1"/>
        </c:dLbls>
        <c:shape val="box"/>
        <c:axId val="126562304"/>
        <c:axId val="126563840"/>
        <c:axId val="0"/>
      </c:bar3DChart>
      <c:catAx>
        <c:axId val="126562304"/>
        <c:scaling>
          <c:orientation val="minMax"/>
        </c:scaling>
        <c:axPos val="b"/>
        <c:numFmt formatCode="General" sourceLinked="0"/>
        <c:majorTickMark val="none"/>
        <c:tickLblPos val="nextTo"/>
        <c:crossAx val="126563840"/>
        <c:crosses val="autoZero"/>
        <c:auto val="1"/>
        <c:lblAlgn val="ctr"/>
        <c:lblOffset val="100"/>
      </c:catAx>
      <c:valAx>
        <c:axId val="126563840"/>
        <c:scaling>
          <c:orientation val="minMax"/>
        </c:scaling>
        <c:delete val="1"/>
        <c:axPos val="l"/>
        <c:numFmt formatCode="0.0" sourceLinked="1"/>
        <c:tickLblPos val="nextTo"/>
        <c:crossAx val="126562304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50623-DBE4-471C-B59A-721A87247058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FD9B-6FF8-497C-8F36-FA5359E0BC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91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3935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0138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557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765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375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527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021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848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1645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8285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1783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7" y="2522484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1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7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9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1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01534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1464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4"/>
            <a:ext cx="9202738" cy="1612735"/>
          </a:xfrm>
        </p:spPr>
        <p:txBody>
          <a:bodyPr anchor="t"/>
          <a:lstStyle>
            <a:lvl1pPr algn="l">
              <a:defRPr sz="3552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1"/>
            <a:ext cx="9202738" cy="1776263"/>
          </a:xfrm>
        </p:spPr>
        <p:txBody>
          <a:bodyPr anchor="b"/>
          <a:lstStyle>
            <a:lvl1pPr marL="0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1pPr>
            <a:lvl2pPr marL="405996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9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8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7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6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0734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9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6800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17617"/>
            <a:ext cx="4783695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8" y="2575114"/>
            <a:ext cx="4783695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4"/>
            <a:ext cx="4785574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55413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75177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457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60" y="323300"/>
            <a:ext cx="6052454" cy="6930249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0"/>
            <a:ext cx="3561926" cy="555434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5753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2842"/>
            </a:lvl1pPr>
            <a:lvl2pPr marL="405996" indent="0">
              <a:buNone/>
              <a:defRPr sz="2486"/>
            </a:lvl2pPr>
            <a:lvl3pPr marL="811993" indent="0">
              <a:buNone/>
              <a:defRPr sz="2131"/>
            </a:lvl3pPr>
            <a:lvl4pPr marL="1217988" indent="0">
              <a:buNone/>
              <a:defRPr sz="1776"/>
            </a:lvl4pPr>
            <a:lvl5pPr marL="1623985" indent="0">
              <a:buNone/>
              <a:defRPr sz="1776"/>
            </a:lvl5pPr>
            <a:lvl6pPr marL="2029981" indent="0">
              <a:buNone/>
              <a:defRPr sz="1776"/>
            </a:lvl6pPr>
            <a:lvl7pPr marL="2435978" indent="0">
              <a:buNone/>
              <a:defRPr sz="1776"/>
            </a:lvl7pPr>
            <a:lvl8pPr marL="2841974" indent="0">
              <a:buNone/>
              <a:defRPr sz="1776"/>
            </a:lvl8pPr>
            <a:lvl9pPr marL="3247969" indent="0">
              <a:buNone/>
              <a:defRPr sz="1776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9"/>
            <a:ext cx="6496050" cy="95297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53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5385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5" y="325181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81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09220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42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2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97394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221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948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811993" rtl="0" eaLnBrk="1" latinLnBrk="0" hangingPunct="1"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98" indent="-304498" algn="l" defTabSz="811993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1pPr>
      <a:lvl2pPr marL="659744" indent="-253748" algn="l" defTabSz="811993" rtl="0" eaLnBrk="1" latinLnBrk="0" hangingPunct="1">
        <a:spcBef>
          <a:spcPct val="20000"/>
        </a:spcBef>
        <a:buFont typeface="Arial" pitchFamily="34" charset="0"/>
        <a:buChar char="–"/>
        <a:defRPr sz="2486" kern="1200">
          <a:solidFill>
            <a:schemeClr val="tx1"/>
          </a:solidFill>
          <a:latin typeface="+mn-lt"/>
          <a:ea typeface="+mn-ea"/>
          <a:cs typeface="+mn-cs"/>
        </a:defRPr>
      </a:lvl2pPr>
      <a:lvl3pPr marL="1014990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420986" indent="-202998" algn="l" defTabSz="811993" rtl="0" eaLnBrk="1" latinLnBrk="0" hangingPunct="1">
        <a:spcBef>
          <a:spcPct val="20000"/>
        </a:spcBef>
        <a:buFont typeface="Arial" pitchFamily="34" charset="0"/>
        <a:buChar char="–"/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26984" indent="-202998" algn="l" defTabSz="811993" rtl="0" eaLnBrk="1" latinLnBrk="0" hangingPunct="1">
        <a:spcBef>
          <a:spcPct val="20000"/>
        </a:spcBef>
        <a:buFont typeface="Arial" pitchFamily="34" charset="0"/>
        <a:buChar char="»"/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32979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638975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044972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450968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6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93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85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81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7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74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69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="" xmlns:a16="http://schemas.microsoft.com/office/drawing/2014/main" id="{049E2AE4-94AA-27F6-C935-8CF406740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512" y="3236748"/>
            <a:ext cx="8035479" cy="59960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altLang="en-US" dirty="0">
                <a:solidFill>
                  <a:srgbClr val="333C5C"/>
                </a:solidFill>
                <a:cs typeface="Arial" panose="020B0604020202020204" pitchFamily="34" charset="0"/>
              </a:rPr>
              <a:t>Έρευνα Κοινής Γνώμης</a:t>
            </a:r>
          </a:p>
          <a:p>
            <a:pPr eaLnBrk="1" hangingPunct="1"/>
            <a:endParaRPr lang="en-US" altLang="el-GR" sz="2605" dirty="0"/>
          </a:p>
        </p:txBody>
      </p:sp>
      <p:sp>
        <p:nvSpPr>
          <p:cNvPr id="4099" name="TextBox 8">
            <a:extLst>
              <a:ext uri="{FF2B5EF4-FFF2-40B4-BE49-F238E27FC236}">
                <a16:creationId xmlns="" xmlns:a16="http://schemas.microsoft.com/office/drawing/2014/main" id="{703A4684-158D-40D2-800B-00A31F598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3299" y="4657758"/>
            <a:ext cx="5315634" cy="154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ΓΙΑ ΔΗΜΟ ΘΕΣΣΑΛΟΝΙΚΗΣ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ΙΟΥΝΙΟΣ  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2023</a:t>
            </a:r>
            <a:endParaRPr kumimoji="0" lang="en-US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="" xmlns:a16="http://schemas.microsoft.com/office/drawing/2014/main" id="{BDF2A94F-BD71-2567-BCFF-D7CADB558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99" y="1912394"/>
            <a:ext cx="5315634" cy="110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13575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Ποια είναι τα βασικά κριτήρια με βάση τα οποία θα επιλέγατε ποιον θα ψηφίσετε για Δήμαρχο;  μέχρι 2 επιλογές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93053957"/>
              </p:ext>
            </p:extLst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72C3A315-689A-25A5-6B34-A5C0D3E5A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765D288-E06C-AA48-2828-E616A492BB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281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0598" y="3234512"/>
            <a:ext cx="9338072" cy="82551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 από τα παρακάτω πολιτικά , </a:t>
            </a:r>
            <a:r>
              <a:rPr lang="el-GR" sz="2000" b="1" dirty="0" err="1">
                <a:solidFill>
                  <a:schemeClr val="bg1"/>
                </a:solidFill>
              </a:rPr>
              <a:t>αυτοδιοικητικά</a:t>
            </a:r>
            <a:r>
              <a:rPr lang="el-GR" sz="2000" b="1" dirty="0">
                <a:solidFill>
                  <a:schemeClr val="bg1"/>
                </a:solidFill>
              </a:rPr>
              <a:t> στελέχη θεωρείτε...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56658F15-3CF4-4ABD-CC5C-E2DFDEABB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FC7B0A97-DCEC-4147-C8CC-B74EA7A107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28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1357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ικ</a:t>
            </a:r>
            <a:r>
              <a:rPr lang="en-US" sz="2000" b="1" dirty="0">
                <a:solidFill>
                  <a:schemeClr val="bg1"/>
                </a:solidFill>
              </a:rPr>
              <a:t>ανό/ αποτελεσματικό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12565423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34E4C294-4A2D-201D-A7D1-2B09106BAD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DC3F7E5-A971-1917-5A4F-1E6EE65DBF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104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5987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κοντά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στους</a:t>
            </a:r>
            <a:r>
              <a:rPr lang="en-US" sz="2000" b="1" dirty="0">
                <a:solidFill>
                  <a:schemeClr val="bg1"/>
                </a:solidFill>
              </a:rPr>
              <a:t> π</a:t>
            </a:r>
            <a:r>
              <a:rPr lang="en-US" sz="2000" b="1" dirty="0" err="1">
                <a:solidFill>
                  <a:schemeClr val="bg1"/>
                </a:solidFill>
              </a:rPr>
              <a:t>ολίτες</a:t>
            </a:r>
            <a:r>
              <a:rPr lang="en-US" sz="2000" b="1" dirty="0">
                <a:solidFill>
                  <a:schemeClr val="bg1"/>
                </a:solidFill>
              </a:rPr>
              <a:t> και τα π</a:t>
            </a:r>
            <a:r>
              <a:rPr lang="en-US" sz="2000" b="1" dirty="0" err="1">
                <a:solidFill>
                  <a:schemeClr val="bg1"/>
                </a:solidFill>
              </a:rPr>
              <a:t>ρο</a:t>
            </a:r>
            <a:r>
              <a:rPr lang="en-US" sz="2000" b="1" dirty="0">
                <a:solidFill>
                  <a:schemeClr val="bg1"/>
                </a:solidFill>
              </a:rPr>
              <a:t>βλήματά τους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19564330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707F6B8C-2B4F-042E-982D-C0A6B00C4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0D13046C-2E25-4FCB-07C6-8F0B88F08A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320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έμ</a:t>
            </a:r>
            <a:r>
              <a:rPr lang="en-US" sz="2000" b="1" dirty="0">
                <a:solidFill>
                  <a:schemeClr val="bg1"/>
                </a:solidFill>
              </a:rPr>
              <a:t>πειρο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3008320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EE9F3C09-0C53-ACB7-79D4-83CD6C1F2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8B3740D-B0AE-BE80-817E-FBC2053BF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3201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8302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ότι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δι</a:t>
            </a:r>
            <a:r>
              <a:rPr lang="en-US" sz="2000" b="1" dirty="0">
                <a:solidFill>
                  <a:schemeClr val="bg1"/>
                </a:solidFill>
              </a:rPr>
              <a:t>αθέτει ολοκληρωμένες απόψεις για τις ανάγκες και τις προοπτικές της Θεσσαλονίκης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87293831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9DFA99FA-7FBA-2D55-C466-1416FEBD7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338952F-DFCD-FA3A-099D-21F6C72438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3201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72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 την επόμενη Κυριακή είχαμε εκλογές για ανάδειξη Δημάρχου και ήταν υποψήφιοι οι παρακάτω, ποιον θα επιλέγατε;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983570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B25105E4-BDA4-C069-BDDB-E0D29D727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A7BC1AB-BC98-1FF1-113A-F91B9D5B38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281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8813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Αν την επόμενη Κυριακή είχαμε εκλογές για ανάδειξη Δημάρχου και ήταν υποψήφιοι οι παρακάτω, ποιον θα επιλέγατε;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42049990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9BCB2541-60D4-1EE6-D67D-A85A51B17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3A30CF4-9D4D-3D13-D3FE-E728C45B05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5485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4412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Και ποιο κόμμα σκέφτεστε να ψηφίσετε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στις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43526931"/>
              </p:ext>
            </p:extLst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CFA484F2-6F3A-E8FC-3E6A-3C9857A5F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BBFDEAB-58BC-142E-5530-4069181576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28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404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Και ποιο κόμμα σκέφτεστε να ψηφίσετε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στις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8633112"/>
              </p:ext>
            </p:extLst>
          </p:nvPr>
        </p:nvGraphicFramePr>
        <p:xfrm>
          <a:off x="541338" y="1666754"/>
          <a:ext cx="9744075" cy="5586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3710DA7D-2F66-0B4A-18F8-3E04C88B4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013208E6-086A-0D47-CAED-0DB155A2DB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28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Rectangle 3101">
            <a:extLst>
              <a:ext uri="{FF2B5EF4-FFF2-40B4-BE49-F238E27FC236}">
                <a16:creationId xmlns="" xmlns:a16="http://schemas.microsoft.com/office/drawing/2014/main" id="{B775CD93-9DF2-48CB-9F57-1BCA9A46C7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4123" y="530509"/>
            <a:ext cx="3032031" cy="450079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=""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5" y="866138"/>
            <a:ext cx="2526589" cy="38333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104" name="Rectangle 3103">
            <a:extLst>
              <a:ext uri="{FF2B5EF4-FFF2-40B4-BE49-F238E27FC236}">
                <a16:creationId xmlns="" xmlns:a16="http://schemas.microsoft.com/office/drawing/2014/main" id="{6166C6D1-23AC-49C4-BA07-238E4E9F8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4122" y="5232487"/>
            <a:ext cx="3032031" cy="234420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6" name="Rectangle 3105">
            <a:extLst>
              <a:ext uri="{FF2B5EF4-FFF2-40B4-BE49-F238E27FC236}">
                <a16:creationId xmlns="" xmlns:a16="http://schemas.microsoft.com/office/drawing/2014/main" id="{1C091803-41C2-48E0-9228-5148460C74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91691" y="530509"/>
            <a:ext cx="6827526" cy="704821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=""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017" y="648183"/>
            <a:ext cx="6249528" cy="662463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Η </a:t>
            </a:r>
            <a:r>
              <a:rPr lang="en-US" altLang="en-US" sz="1100" b="1" dirty="0" err="1"/>
              <a:t>Έρευν</a:t>
            </a:r>
            <a:r>
              <a:rPr lang="en-US" altLang="en-US" sz="1100" b="1" dirty="0"/>
              <a:t>α πραγματοποιήθηκε από την Opinion Poll Ε.Π.Ε – Αριθμός Μητρώου Ε.Σ.Ρ. 49.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marL="304498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ΕΝΤΟΛΕΑΣ :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ΕΞΕΤΑΖΟΜΕΝΟΣ ΠΛΗΘΥΣΜΟΣ: </a:t>
            </a:r>
            <a:r>
              <a:rPr lang="en-US" altLang="en-US" sz="1200" b="1" dirty="0" err="1"/>
              <a:t>Ηλικί</a:t>
            </a:r>
            <a:r>
              <a:rPr lang="en-US" altLang="en-US" sz="1200" b="1" dirty="0"/>
              <a:t>ας άνω των 17, με δικαίωμα ψήφου</a:t>
            </a:r>
            <a:endParaRPr lang="el-GR" altLang="en-US" sz="12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ΜΕΓΕΘΟΣ ΔΕΙΓΜΑΤΟΣ: </a:t>
            </a:r>
            <a:r>
              <a:rPr kumimoji="0" lang="el-G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1001 </a:t>
            </a:r>
            <a:r>
              <a:rPr kumimoji="0" lang="en-US" alt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Nοικοκυριά</a:t>
            </a:r>
            <a:endParaRPr lang="el-GR" altLang="en-US" sz="12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ΧΡΟΝΙΚΟ ΔΙΑΣΤΗΜΑ: </a:t>
            </a:r>
            <a:r>
              <a:rPr lang="el-GR" altLang="en-US" sz="1200" b="1" dirty="0"/>
              <a:t>από 6</a:t>
            </a:r>
            <a:r>
              <a:rPr lang="en-US" altLang="en-US" sz="1200" b="1" dirty="0"/>
              <a:t> </a:t>
            </a:r>
            <a:r>
              <a:rPr lang="el-GR" altLang="en-US" sz="1200" b="1" dirty="0"/>
              <a:t>Ιουνίου έως </a:t>
            </a:r>
            <a:r>
              <a:rPr lang="en-US" altLang="en-US" sz="1200" b="1" dirty="0"/>
              <a:t> </a:t>
            </a:r>
            <a:r>
              <a:rPr lang="el-GR" altLang="en-US" sz="1200" b="1" dirty="0"/>
              <a:t>9</a:t>
            </a:r>
            <a:r>
              <a:rPr lang="en-US" altLang="en-US" sz="1200" b="1" dirty="0"/>
              <a:t>  </a:t>
            </a:r>
            <a:r>
              <a:rPr lang="el-GR" altLang="en-US" sz="1200" b="1" dirty="0"/>
              <a:t>Ιουνίου   2023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ΠΕΡΙΟΧΗ ΔΙΕΞΑΓΩΓΗΣ: </a:t>
            </a:r>
            <a:r>
              <a:rPr kumimoji="0" lang="el-G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ΔΗΜΟΣ </a:t>
            </a:r>
            <a:r>
              <a:rPr lang="el-GR" altLang="en-US" sz="1400" b="1" dirty="0">
                <a:solidFill>
                  <a:prstClr val="black"/>
                </a:solidFill>
                <a:latin typeface="Calibri"/>
              </a:rPr>
              <a:t>ΘΕΣΣΑΛΟΝΙΚΗΣ</a:t>
            </a: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ΜΕΘΟΔΟΣ ΔΕΙΓΜΑΤΟΛΗΨΙΑΣ: </a:t>
            </a:r>
            <a:r>
              <a:rPr lang="en-US" altLang="en-US" sz="1200" b="1" dirty="0" err="1"/>
              <a:t>Πολυστ</a:t>
            </a:r>
            <a:r>
              <a:rPr lang="en-US" altLang="en-US" sz="12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2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ΜΕΘΟΔΟΣ ΣΥΛΛΟΓΗΣ ΣΤΟΙΧΕΙΩΝ: </a:t>
            </a:r>
            <a:r>
              <a:rPr lang="en-US" altLang="en-US" sz="1200" b="1" dirty="0" err="1"/>
              <a:t>Τηλεφωνικές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συνεντεύξεις</a:t>
            </a:r>
            <a:r>
              <a:rPr lang="en-US" altLang="en-US" sz="1200" b="1" dirty="0"/>
              <a:t> β</a:t>
            </a:r>
            <a:r>
              <a:rPr lang="en-US" altLang="en-US" sz="1200" b="1" dirty="0" err="1"/>
              <a:t>άσει</a:t>
            </a:r>
            <a:r>
              <a:rPr lang="en-US" altLang="en-US" sz="1200" b="1" dirty="0"/>
              <a:t>    </a:t>
            </a:r>
            <a:r>
              <a:rPr lang="en-US" altLang="en-US" sz="1200" b="1" dirty="0" err="1"/>
              <a:t>ηλεκτρονικού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ερωτημ</a:t>
            </a:r>
            <a:r>
              <a:rPr lang="en-US" altLang="en-US" sz="1200" b="1" dirty="0"/>
              <a:t>ατολογίου (CATI).Ακολουθήθηκε η διαδικασία της τυχαίας  επιλογής τηλεφωνικών αριθμών(random dialing) σε σταθερά και κινητά τηλέφωνα.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200" b="1" dirty="0"/>
              <a:t>ΣΤΑΘΜΙΣΗ: </a:t>
            </a:r>
            <a:r>
              <a:rPr lang="en-US" altLang="en-US" sz="1200" b="1" dirty="0" err="1"/>
              <a:t>Έγινε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στάθμιση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ως</a:t>
            </a:r>
            <a:r>
              <a:rPr lang="en-US" altLang="en-US" sz="1200" b="1" dirty="0"/>
              <a:t> π</a:t>
            </a:r>
            <a:r>
              <a:rPr lang="en-US" altLang="en-US" sz="1200" b="1" dirty="0" err="1"/>
              <a:t>ρος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Φύλο</a:t>
            </a:r>
            <a:r>
              <a:rPr lang="en-US" altLang="en-US" sz="1200" b="1" dirty="0"/>
              <a:t> -</a:t>
            </a:r>
            <a:r>
              <a:rPr lang="en-US" altLang="en-US" sz="1200" b="1" dirty="0" err="1"/>
              <a:t>Ηλικί</a:t>
            </a:r>
            <a:r>
              <a:rPr lang="en-US" altLang="en-US" sz="1200" b="1" dirty="0"/>
              <a:t>α, Περιοχή κατοικίας </a:t>
            </a:r>
            <a:r>
              <a:rPr lang="el-GR" altLang="en-US" sz="1200" b="1" dirty="0"/>
              <a:t>και αποτελεσμάτων  Β</a:t>
            </a:r>
            <a:r>
              <a:rPr lang="en-US" altLang="en-US" sz="1200" b="1" dirty="0" err="1"/>
              <a:t>ουλευτικών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εκλογών</a:t>
            </a:r>
            <a:r>
              <a:rPr lang="en-US" altLang="en-US" sz="1200" b="1" dirty="0"/>
              <a:t> </a:t>
            </a:r>
            <a:r>
              <a:rPr lang="el-GR" altLang="en-US" sz="1200" b="1" dirty="0"/>
              <a:t>Μαΐου </a:t>
            </a:r>
            <a:r>
              <a:rPr lang="en-US" altLang="en-US" sz="1200" b="1" dirty="0"/>
              <a:t>20</a:t>
            </a:r>
            <a:r>
              <a:rPr lang="el-GR" altLang="en-US" sz="1200" b="1" dirty="0"/>
              <a:t>23</a:t>
            </a:r>
            <a:r>
              <a:rPr lang="en-US" altLang="en-US" sz="1200" b="1" dirty="0"/>
              <a:t>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Ποσοστό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ελέγχου</a:t>
            </a:r>
            <a:r>
              <a:rPr lang="en-US" altLang="en-US" sz="1100" b="1" dirty="0"/>
              <a:t>: </a:t>
            </a:r>
            <a:r>
              <a:rPr lang="el-GR" altLang="en-US" sz="1100" b="1" dirty="0"/>
              <a:t>16,8</a:t>
            </a:r>
            <a:r>
              <a:rPr lang="en-US" altLang="en-US" sz="1100" b="1" dirty="0"/>
              <a:t> %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Τρό</a:t>
            </a:r>
            <a:r>
              <a:rPr lang="en-US" altLang="en-US" sz="1100" b="1" dirty="0"/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100" b="1" dirty="0"/>
              <a:t>ΕΛΑΧΙΣΤΕΣ ΒΑΣΕΙΣ ΔΕΙΓΜΑΤΟΣ :</a:t>
            </a:r>
            <a:r>
              <a:rPr lang="el-GR" sz="1100" b="1" dirty="0" err="1"/>
              <a:t>Στ</a:t>
            </a:r>
            <a:r>
              <a:rPr lang="en-US" sz="1100" b="1" dirty="0"/>
              <a:t>α π</a:t>
            </a:r>
            <a:r>
              <a:rPr lang="en-US" sz="1100" b="1" dirty="0" err="1"/>
              <a:t>ολιτικά</a:t>
            </a:r>
            <a:r>
              <a:rPr lang="en-US" sz="1100" b="1" dirty="0"/>
              <a:t> </a:t>
            </a:r>
            <a:r>
              <a:rPr lang="en-US" sz="1100" b="1" dirty="0" err="1"/>
              <a:t>κόμμ</a:t>
            </a:r>
            <a:r>
              <a:rPr lang="en-US" sz="1100" b="1" dirty="0"/>
              <a:t>ατα που συγκεντρώνουν βάση ψηφοφόρων </a:t>
            </a:r>
            <a:r>
              <a:rPr lang="el-GR" sz="1100" b="1" dirty="0"/>
              <a:t>σ</a:t>
            </a:r>
            <a:r>
              <a:rPr lang="en-US" sz="1100" b="1" dirty="0" err="1"/>
              <a:t>το</a:t>
            </a:r>
            <a:r>
              <a:rPr lang="en-US" sz="1100" b="1" dirty="0"/>
              <a:t> αστάθμιστο </a:t>
            </a:r>
            <a:r>
              <a:rPr lang="en-US" sz="1100" b="1" dirty="0" err="1"/>
              <a:t>δείγμ</a:t>
            </a:r>
            <a:r>
              <a:rPr lang="en-US" sz="1100" b="1" dirty="0"/>
              <a:t>α </a:t>
            </a:r>
            <a:r>
              <a:rPr lang="el-GR" sz="1100" b="1" dirty="0"/>
              <a:t>μικρότερο των </a:t>
            </a:r>
            <a:r>
              <a:rPr lang="en-US" sz="1100" b="1" dirty="0"/>
              <a:t>60-100 α</a:t>
            </a:r>
            <a:r>
              <a:rPr lang="en-US" sz="1100" b="1" dirty="0" err="1"/>
              <a:t>τόμων</a:t>
            </a:r>
            <a:r>
              <a:rPr lang="el-GR" sz="1100" b="1" dirty="0"/>
              <a:t> (ΚΚΕ, ΕΛΛΗΝΙΚΗ ΛΥΣΗ, ΜΕΡΑ 25</a:t>
            </a:r>
            <a:r>
              <a:rPr lang="en-US" sz="1100" b="1" dirty="0"/>
              <a:t> </a:t>
            </a:r>
            <a:r>
              <a:rPr lang="el-GR" sz="1100" b="1" dirty="0"/>
              <a:t>), </a:t>
            </a:r>
            <a:r>
              <a:rPr lang="en-US" sz="1100" b="1" dirty="0"/>
              <a:t>η ανάλυση επιτρέπεται άλλα είναι ενδεικτική</a:t>
            </a:r>
            <a:r>
              <a:rPr lang="el-GR" sz="1100" b="1" dirty="0"/>
              <a:t>.</a:t>
            </a:r>
            <a:endParaRPr 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100" b="1" dirty="0"/>
          </a:p>
          <a:p>
            <a:pPr marL="0" indent="0" defTabSz="914400">
              <a:lnSpc>
                <a:spcPct val="90000"/>
              </a:lnSpc>
              <a:spcBef>
                <a:spcPts val="303"/>
              </a:spcBef>
              <a:buNone/>
              <a:tabLst>
                <a:tab pos="225866" algn="l"/>
                <a:tab pos="226298" algn="l"/>
              </a:tabLst>
              <a:defRPr/>
            </a:pPr>
            <a:endParaRPr lang="en-US" sz="1100" b="1" dirty="0"/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100" b="1" dirty="0"/>
              <a:t>  </a:t>
            </a:r>
            <a:r>
              <a:rPr lang="en-US" sz="1100" b="1" dirty="0" err="1"/>
              <a:t>Προσω</a:t>
            </a:r>
            <a:r>
              <a:rPr lang="en-US" sz="1100" b="1" dirty="0"/>
              <a:t>πικό   field: </a:t>
            </a:r>
            <a:r>
              <a:rPr lang="el-G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Εργάστηκαν  33</a:t>
            </a:r>
            <a:r>
              <a:rPr lang="en-US" sz="1100" b="1" dirty="0"/>
              <a:t>  </a:t>
            </a:r>
            <a:r>
              <a:rPr lang="en-US" sz="1100" b="1" dirty="0" err="1"/>
              <a:t>ερευνητές</a:t>
            </a:r>
            <a:r>
              <a:rPr lang="en-US" sz="1100" b="1" dirty="0"/>
              <a:t>  και </a:t>
            </a:r>
            <a:r>
              <a:rPr lang="el-GR" sz="1100" b="1" dirty="0"/>
              <a:t>2 </a:t>
            </a:r>
            <a:r>
              <a:rPr lang="en-US" sz="1100" b="1" dirty="0"/>
              <a:t>επόπ</a:t>
            </a:r>
            <a:r>
              <a:rPr lang="en-US" sz="1100" b="1" dirty="0" err="1"/>
              <a:t>της</a:t>
            </a:r>
            <a:r>
              <a:rPr lang="en-US" sz="1100" b="1" dirty="0"/>
              <a:t> 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100" b="1" dirty="0"/>
              <a:t>Η Opinion Poll ΕΠΕ. </a:t>
            </a:r>
            <a:r>
              <a:rPr lang="en-US" altLang="en-US" sz="1100" b="1" dirty="0" err="1"/>
              <a:t>Είν</a:t>
            </a:r>
            <a:r>
              <a:rPr lang="en-US" altLang="en-US" sz="1100" b="1" dirty="0"/>
              <a:t>αι μέλος του ΣΕΔΕΑ, της ESOMAR, της WAPOR και τηρεί τον κανονισμό του Π.Ε.Σ.Σ. και </a:t>
            </a:r>
            <a:r>
              <a:rPr lang="en-US" altLang="en-US" sz="1100" b="1" dirty="0" err="1"/>
              <a:t>τους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διεθνείς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κώδικες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δεοντολογί</a:t>
            </a:r>
            <a:r>
              <a:rPr lang="en-US" altLang="en-US" sz="1100" b="1" dirty="0"/>
              <a:t>ας για την διεξαγωγή και δημοσιοποίηση ερευνών κοινής γνώμης.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dirty="0"/>
          </a:p>
        </p:txBody>
      </p:sp>
      <p:pic>
        <p:nvPicPr>
          <p:cNvPr id="2" name="Εικόνα 1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7E55443-1632-1802-B0E6-E17441F73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436" y="1053296"/>
            <a:ext cx="2037143" cy="358816"/>
          </a:xfrm>
          <a:prstGeom prst="rect">
            <a:avLst/>
          </a:prstGeom>
        </p:spPr>
      </p:pic>
      <p:pic>
        <p:nvPicPr>
          <p:cNvPr id="3" name="Εικόνα 33" descr="9001">
            <a:extLst>
              <a:ext uri="{FF2B5EF4-FFF2-40B4-BE49-F238E27FC236}">
                <a16:creationId xmlns="" xmlns:a16="http://schemas.microsoft.com/office/drawing/2014/main" id="{03B405E5-3DA6-AA80-8AE1-539E3E37A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75" y="7070958"/>
            <a:ext cx="936625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1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9965A70E-28DA-4364-DE55-D0097D755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926" y="7081387"/>
            <a:ext cx="914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2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D9EA623-BA08-3266-E875-72AD2554B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652" y="7090007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Εικόνα 3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2B65AAEE-B6CC-E746-A4A5-75B5D6EF7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90" y="7076628"/>
            <a:ext cx="922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Εικόνα 44" descr="27001">
            <a:extLst>
              <a:ext uri="{FF2B5EF4-FFF2-40B4-BE49-F238E27FC236}">
                <a16:creationId xmlns="" xmlns:a16="http://schemas.microsoft.com/office/drawing/2014/main" id="{EEADA089-A133-5F27-EC61-03F951E98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816" y="7098853"/>
            <a:ext cx="8683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Εικόνα 1">
            <a:extLst>
              <a:ext uri="{FF2B5EF4-FFF2-40B4-BE49-F238E27FC236}">
                <a16:creationId xmlns="" xmlns:a16="http://schemas.microsoft.com/office/drawing/2014/main" id="{C70FDA3A-9BE1-1605-4653-734E10081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353" y="7081387"/>
            <a:ext cx="868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020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Εκτίμηση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79595738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07E0BBA4-F237-C1E8-9D74-4F5CB0BB6B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E6A3F31-2F3E-F4F2-196B-FE3295278F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0882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="" xmlns:a16="http://schemas.microsoft.com/office/drawing/2014/main" id="{B26EE4FD-480F-42A5-9FEB-DA630457CF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0824043" cy="8120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Freeform 5">
            <a:extLst>
              <a:ext uri="{FF2B5EF4-FFF2-40B4-BE49-F238E27FC236}">
                <a16:creationId xmlns="" xmlns:a16="http://schemas.microsoft.com/office/drawing/2014/main" id="{A187062F-BE14-42FC-B06A-607DB23849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748324" y="2091954"/>
            <a:ext cx="730391" cy="501162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Freeform 6">
            <a:extLst>
              <a:ext uri="{FF2B5EF4-FFF2-40B4-BE49-F238E27FC236}">
                <a16:creationId xmlns="" xmlns:a16="http://schemas.microsoft.com/office/drawing/2014/main" id="{731FE21B-2A45-4BF5-8B03-E123419887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748325" y="1685795"/>
            <a:ext cx="610740" cy="45232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Freeform 7">
            <a:extLst>
              <a:ext uri="{FF2B5EF4-FFF2-40B4-BE49-F238E27FC236}">
                <a16:creationId xmlns="" xmlns:a16="http://schemas.microsoft.com/office/drawing/2014/main" id="{2DC5A94D-79ED-48F5-9DC5-96CBB507CE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1050744" y="1467461"/>
            <a:ext cx="308321" cy="438055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8">
            <a:extLst>
              <a:ext uri="{FF2B5EF4-FFF2-40B4-BE49-F238E27FC236}">
                <a16:creationId xmlns="" xmlns:a16="http://schemas.microsoft.com/office/drawing/2014/main" id="{93A3D4BE-AF25-4F9A-9C29-1145CCE24A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1050743" y="1457124"/>
            <a:ext cx="9065501" cy="4180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484" y="1903690"/>
            <a:ext cx="8201783" cy="34060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b="1" kern="12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ΤΕΛΟΣ ΠΑΡΟΥΣΙΑΣΗΣ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5BD1459-6A3C-8FDE-59CF-A165C7A54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147917"/>
            <a:ext cx="9338072" cy="1163171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 θεωρείτε προσωπικά ως το μεγαλύτερο πρόβλημα που αντιμετωπίζει ο Δήμος σας; 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ΜΕΧΡΙ 3 ΕΠΙΛΟΓΕΣ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BCA0CDB9-3E76-9B22-B69A-203280DB7B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BBAE9DE-4B5B-9E79-D3AA-1965F39E54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492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0481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τις πρωτοβουλίες και την απόδοση του Δημάρχου και της Δημοτικής Αρχής σε κάθε ένα από τους παρακάτω τομείς;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1338" y="1479176"/>
          <a:ext cx="9744075" cy="577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9596157E-5563-52F3-C37E-8A32166AB6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E6F70D2-0D83-CE9F-C025-BCD788A7AF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100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791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συνολική παρουσία και το έργο του Δημάρχου Κώστα Ζέρβα και της Δημοτικής Αρχής;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54143BAA-39A4-574C-B950-051C1DA85F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85E9C6F-DABC-8D98-3EF2-AEB9FEA0EF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851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3766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συνολική παρουσία και το έργο του Δημάρχου Κώστα Ζέρβα και της Δημοτικής Αρχής;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Ψηφοφόροι Βουλευτικών 2023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5473413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24E1EC5D-761C-CC58-2B07-19AA87A69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5C80FE20-54F6-3486-AA31-80CE069ED5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099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459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Εσείς θα θέλατε την επανεκλογή του Δημάρχου Κώστα Ζέρβα ή θα προτιμούσατε την εκλογή ενός νέου προσώπου;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374403"/>
              </p:ext>
            </p:extLst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ABCA2AF3-5731-94D4-833A-CBEF6F1CB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5B41B8AD-E9D2-D5FB-E718-3656F2AA2B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28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979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Εσείς θα θέλατε την επανεκλογή του Δημάρχου Κώστα Ζέρβα ή θα προτιμούσατε την εκλογή ενός νέου προσώπου;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Ψηφοφόροι Βουλευτικών 2023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1491032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3C2024DE-5227-2112-F36D-78948098D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31448878-BE92-5E18-A138-0FEECC1D4E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4911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724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Ποια είναι η άποψή σας για κάθε ένα από τα παρακάτω πολιτικά και </a:t>
            </a:r>
            <a:r>
              <a:rPr lang="el-GR" sz="2000" b="1" dirty="0" err="1">
                <a:solidFill>
                  <a:schemeClr val="bg1"/>
                </a:solidFill>
              </a:rPr>
              <a:t>αυτοδιοικητικά</a:t>
            </a:r>
            <a:r>
              <a:rPr lang="el-GR" sz="2000" b="1" dirty="0">
                <a:solidFill>
                  <a:schemeClr val="bg1"/>
                </a:solidFill>
              </a:rPr>
              <a:t> στελέχη του Δήμου που έχουν δηλώσει ότι θα είναι υποψήφιοι Δήμαρχοι;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9351994"/>
              </p:ext>
            </p:extLst>
          </p:nvPr>
        </p:nvGraphicFramePr>
        <p:xfrm>
          <a:off x="541338" y="1474788"/>
          <a:ext cx="97440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A72FB600-EB5F-34B0-FCFA-E108DEDEB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1AFD0D00-0F0D-0269-2F35-E10FB6A7B7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967" y="7457421"/>
            <a:ext cx="1563445" cy="514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28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4206</TotalTime>
  <Words>461</Words>
  <Application>Microsoft Office PowerPoint</Application>
  <PresentationFormat>B4 (ISO) Paper (250x353 mm)</PresentationFormat>
  <Paragraphs>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1_Office Theme</vt:lpstr>
      <vt:lpstr>3_Office Theme</vt:lpstr>
      <vt:lpstr>Slide 1</vt:lpstr>
      <vt:lpstr>Ταυτότητα Έρευνας</vt:lpstr>
      <vt:lpstr>Ποιο θεωρείτε προσωπικά ως το μεγαλύτερο πρόβλημα που αντιμετωπίζει ο Δήμος σας;  ΜΕΧΡΙ 3 ΕΠΙΛΟΓΕΣ </vt:lpstr>
      <vt:lpstr>Πόσο ικανοποιημένος είστε από τις πρωτοβουλίες και την απόδοση του Δημάρχου και της Δημοτικής Αρχής σε κάθε ένα από τους παρακάτω τομείς; </vt:lpstr>
      <vt:lpstr>Πόσο ικανοποιημένος/η είστε από την συνολική παρουσία και το έργο του Δημάρχου Κώστα Ζέρβα και της Δημοτικής Αρχής;</vt:lpstr>
      <vt:lpstr>Πόσο ικανοποιημένος/η είστε από την συνολική παρουσία και το έργο του Δημάρχου Κώστα Ζέρβα και της Δημοτικής Αρχής; Ψηφοφόροι Βουλευτικών 2023</vt:lpstr>
      <vt:lpstr>Εσείς θα θέλατε την επανεκλογή του Δημάρχου Κώστα Ζέρβα ή θα προτιμούσατε την εκλογή ενός νέου προσώπου;</vt:lpstr>
      <vt:lpstr>Εσείς θα θέλατε την επανεκλογή του Δημάρχου Κώστα Ζέρβα ή θα προτιμούσατε την εκλογή ενός νέου προσώπου; Ψηφοφόροι Βουλευτικών 2023</vt:lpstr>
      <vt:lpstr>Ποια είναι η άποψή σας για κάθε ένα από τα παρακάτω πολιτικά και αυτοδιοικητικά στελέχη του Δήμου που έχουν δηλώσει ότι θα είναι υποψήφιοι Δήμαρχοι; </vt:lpstr>
      <vt:lpstr>Ποια είναι τα βασικά κριτήρια με βάση τα οποία θα επιλέγατε ποιον θα ψηφίσετε για Δήμαρχο;  μέχρι 2 επιλογές</vt:lpstr>
      <vt:lpstr>Ποιο από τα παρακάτω πολιτικά , αυτοδιοικητικά στελέχη θεωρείτε... </vt:lpstr>
      <vt:lpstr>πιο ικανό/ αποτελεσματικό</vt:lpstr>
      <vt:lpstr>πιο κοντά στους πολίτες και τα προβλήματά τους</vt:lpstr>
      <vt:lpstr>πιο έμπειρο</vt:lpstr>
      <vt:lpstr>ότι διαθέτει ολοκληρωμένες απόψεις για τις ανάγκες και τις προοπτικές της Θεσσαλονίκης</vt:lpstr>
      <vt:lpstr>Αν την επόμενη Κυριακή είχαμε εκλογές για ανάδειξη Δημάρχου και ήταν υποψήφιοι οι παρακάτω, ποιον θα επιλέγατε;</vt:lpstr>
      <vt:lpstr>Αν την επόμενη Κυριακή είχαμε εκλογές για ανάδειξη Δημάρχου και ήταν υποψήφιοι οι παρακάτω, ποιον θα επιλέγατε; Επι των εγκύρων</vt:lpstr>
      <vt:lpstr>Και ποιο κόμμα σκέφτεστε να ψηφίσετε  στις ερχόμενες βουλευτικές εκλογές; </vt:lpstr>
      <vt:lpstr>Και ποιο κόμμα σκέφτεστε να ψηφίσετε  στις ερχόμενες βουλευτικές εκλογές;  Επι των εγκύρων</vt:lpstr>
      <vt:lpstr>Εκτίμηση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Pc User</cp:lastModifiedBy>
  <cp:revision>638</cp:revision>
  <dcterms:created xsi:type="dcterms:W3CDTF">2021-02-20T11:15:26Z</dcterms:created>
  <dcterms:modified xsi:type="dcterms:W3CDTF">2023-06-22T11:21:38Z</dcterms:modified>
</cp:coreProperties>
</file>